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00503000000020004" pitchFamily="2" charset="0"/>
      <p:regular r:id="rId30"/>
      <p:bold r:id="rId31"/>
      <p:italic r:id="rId32"/>
      <p:boldItalic r:id="rId33"/>
    </p:embeddedFont>
    <p:embeddedFont>
      <p:font typeface="Public Sans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zxgjHnlYLnc8hqobkpNd9zoyA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19"/>
  </p:normalViewPr>
  <p:slideViewPr>
    <p:cSldViewPr snapToGrid="0">
      <p:cViewPr varScale="1">
        <p:scale>
          <a:sx n="144" d="100"/>
          <a:sy n="144" d="100"/>
        </p:scale>
        <p:origin x="600" y="184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Speaker: Gary (NIH)</a:t>
            </a:r>
            <a:endParaRPr/>
          </a:p>
        </p:txBody>
      </p:sp>
      <p:sp>
        <p:nvSpPr>
          <p:cNvPr id="147" name="Google Shape;1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Speaker: Angela (PBGC)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p26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/>
              <a:t>These are trick questions</a:t>
            </a:r>
            <a:endParaRPr/>
          </a:p>
        </p:txBody>
      </p:sp>
      <p:sp>
        <p:nvSpPr>
          <p:cNvPr id="164" name="Google Shape;164;p2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Speakers: both Gary and Angela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Speakers: Gary and Angela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animation is targeted for Communications via Actual Relationships to demonstrate it really isn’t linear.</a:t>
            </a:r>
            <a:endParaRPr/>
          </a:p>
        </p:txBody>
      </p:sp>
      <p:sp>
        <p:nvSpPr>
          <p:cNvPr id="186" name="Google Shape;1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Speakers: Gary &amp; Angela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4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Summary Message and Take a ways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</a:pPr>
            <a:endParaRPr/>
          </a:p>
        </p:txBody>
      </p:sp>
      <p:sp>
        <p:nvSpPr>
          <p:cNvPr id="243" name="Google Shape;2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0" name="Google Shape;250;p3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https://www.section508.gov/tools/playbooks/technology-accessibility-playbook-intro/</a:t>
            </a:r>
            <a:endParaRPr/>
          </a:p>
        </p:txBody>
      </p:sp>
      <p:sp>
        <p:nvSpPr>
          <p:cNvPr id="258" name="Google Shape;2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endParaRPr/>
          </a:p>
        </p:txBody>
      </p:sp>
      <p:sp>
        <p:nvSpPr>
          <p:cNvPr id="265" name="Google Shape;2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18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20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514350" lvl="0" indent="-196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</a:pPr>
            <a:endParaRPr b="0" i="0">
              <a:solidFill>
                <a:srgbClr val="1B1B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7" name="Google Shape;117;p2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2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2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Speaker Gary (NIH):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https://www.section508.gov/tools/playbooks/technology-accessibility-playbook-intro/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EA3A72-774B-F020-B6A8-BE55251F6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1218" y="3106002"/>
            <a:ext cx="1453896" cy="913191"/>
          </a:xfrm>
          <a:prstGeom prst="rect">
            <a:avLst/>
          </a:prstGeom>
        </p:spPr>
      </p:pic>
      <p:pic>
        <p:nvPicPr>
          <p:cNvPr id="6" name="Google Shape;19;p4" descr="GSA Starmark logo">
            <a:extLst>
              <a:ext uri="{FF2B5EF4-FFF2-40B4-BE49-F238E27FC236}">
                <a16:creationId xmlns:a16="http://schemas.microsoft.com/office/drawing/2014/main" id="{9D22E767-E636-D27A-C751-FF856B62BC6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50133" y="31115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;p4" descr="Seal of the CIO Council">
            <a:extLst>
              <a:ext uri="{FF2B5EF4-FFF2-40B4-BE49-F238E27FC236}">
                <a16:creationId xmlns:a16="http://schemas.microsoft.com/office/drawing/2014/main" id="{DA6D573B-C954-252D-DDC5-4101217B84D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3073563"/>
            <a:ext cx="979610" cy="97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No Logos">
  <p:cSld name="Title Slide No Log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">
  <p:cSld name="Title and 2 Content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2022  /  General Services Administration  /  National Institutes of Health  /  Federal CIO Council </a:t>
            </a:r>
            <a:endParaRPr sz="800" b="0" i="0" u="none" strike="noStrike" cap="none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tools/playbooks/technology-accessibility-playbook-intro/play12" TargetMode="External"/><Relationship Id="rId7" Type="http://schemas.openxmlformats.org/officeDocument/2006/relationships/hyperlink" Target="https://www.section508.gov/tools/playbooks/technology-accessibility-playbook-intro/play0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ection508.gov/tools/playbooks/technology-accessibility-playbook-intro/play06" TargetMode="External"/><Relationship Id="rId5" Type="http://schemas.openxmlformats.org/officeDocument/2006/relationships/hyperlink" Target="https://www.section508.gov/tools/playbooks/technology-accessibility-playbook-intro/play08" TargetMode="External"/><Relationship Id="rId4" Type="http://schemas.openxmlformats.org/officeDocument/2006/relationships/hyperlink" Target="https://www.section508.gov/tools/playbooks/technology-accessibility-playbook-intro/play0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tools/playbooks/technology-accessibility-playbook-intro/play04" TargetMode="External"/><Relationship Id="rId3" Type="http://schemas.openxmlformats.org/officeDocument/2006/relationships/hyperlink" Target="https://www.section508.gov/tools/playbooks/technology-accessibility-playbook-intro/play05" TargetMode="External"/><Relationship Id="rId7" Type="http://schemas.openxmlformats.org/officeDocument/2006/relationships/hyperlink" Target="https://www.section508.gov/tools/playbooks/technology-accessibility-playbook-intro/play0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ection508.gov/tools/playbooks/technology-accessibility-playbook-intro/play11" TargetMode="External"/><Relationship Id="rId5" Type="http://schemas.openxmlformats.org/officeDocument/2006/relationships/hyperlink" Target="https://www.section508.gov/tools/playbooks/technology-accessibility-playbook-intro/play06" TargetMode="External"/><Relationship Id="rId4" Type="http://schemas.openxmlformats.org/officeDocument/2006/relationships/hyperlink" Target="https://www.section508.gov/tools/playbooks/technology-accessibility-playbook-intro/play1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tools/playbooks/technology-accessibility-playbook-intro/play06" TargetMode="External"/><Relationship Id="rId13" Type="http://schemas.openxmlformats.org/officeDocument/2006/relationships/hyperlink" Target="https://www.section508.gov/tools/playbooks/technology-accessibility-playbook-intro/play11" TargetMode="External"/><Relationship Id="rId3" Type="http://schemas.openxmlformats.org/officeDocument/2006/relationships/hyperlink" Target="https://www.section508.gov/tools/playbooks/technology-accessibility-playbook-intro/play01" TargetMode="External"/><Relationship Id="rId7" Type="http://schemas.openxmlformats.org/officeDocument/2006/relationships/hyperlink" Target="https://www.section508.gov/tools/playbooks/technology-accessibility-playbook-intro/play05" TargetMode="External"/><Relationship Id="rId12" Type="http://schemas.openxmlformats.org/officeDocument/2006/relationships/hyperlink" Target="https://www.section508.gov/tools/playbooks/technology-accessibility-playbook-intro/play1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ection508.gov/tools/playbooks/technology-accessibility-playbook-intro/play04" TargetMode="External"/><Relationship Id="rId11" Type="http://schemas.openxmlformats.org/officeDocument/2006/relationships/hyperlink" Target="https://www.section508.gov/tools/playbooks/technology-accessibility-playbook-intro/play09" TargetMode="External"/><Relationship Id="rId5" Type="http://schemas.openxmlformats.org/officeDocument/2006/relationships/hyperlink" Target="https://www.section508.gov/tools/playbooks/technology-accessibility-playbook-intro/play03" TargetMode="External"/><Relationship Id="rId10" Type="http://schemas.openxmlformats.org/officeDocument/2006/relationships/hyperlink" Target="https://www.section508.gov/tools/playbooks/technology-accessibility-playbook-intro/play08" TargetMode="External"/><Relationship Id="rId4" Type="http://schemas.openxmlformats.org/officeDocument/2006/relationships/hyperlink" Target="https://www.section508.gov/tools/playbooks/technology-accessibility-playbook-intro/play02" TargetMode="External"/><Relationship Id="rId9" Type="http://schemas.openxmlformats.org/officeDocument/2006/relationships/hyperlink" Target="https://www.section508.gov/tools/playbooks/technology-accessibility-playbook-intro/play07" TargetMode="External"/><Relationship Id="rId14" Type="http://schemas.openxmlformats.org/officeDocument/2006/relationships/hyperlink" Target="https://www.section508.gov/tools/playbooks/technology-accessibility-playbook-intro/play1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hs.gov/web/governance/digital-strategy/it-policy-archive/hhs-policy-section-508-compliance-accessibility-information-communications-technology.html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www.hhs.gov/web/section-508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cio.nih.gov/ITGovPolicy/NIH508/Pages/default.aspx" TargetMode="External"/><Relationship Id="rId5" Type="http://schemas.openxmlformats.org/officeDocument/2006/relationships/hyperlink" Target="mailto:MorinG@mail.nih.gov" TargetMode="External"/><Relationship Id="rId4" Type="http://schemas.openxmlformats.org/officeDocument/2006/relationships/hyperlink" Target="mailto:NCI508@mail.nih.g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gress.gov/event/117th-congress/senate-event/332940" TargetMode="External"/><Relationship Id="rId3" Type="http://schemas.openxmlformats.org/officeDocument/2006/relationships/hyperlink" Target="https://assets.section508.gov/files/strategic-plan-508-compliance.pdf" TargetMode="External"/><Relationship Id="rId7" Type="http://schemas.openxmlformats.org/officeDocument/2006/relationships/hyperlink" Target="https://www.aging.senate.gov/hearings/click-here-accessible-federal-technology-for-people-with-disabilities-older-americans-and-veteran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hitehouse.gov/briefing-room/presidential-actions/2021/06/25/executive-order-on-diversity-equity-inclusion-and-accessibility-in-the-federal-workforce/" TargetMode="External"/><Relationship Id="rId5" Type="http://schemas.openxmlformats.org/officeDocument/2006/relationships/hyperlink" Target="https://www.congress.gov/bill/115th-congress/house-bill/5759/text" TargetMode="External"/><Relationship Id="rId4" Type="http://schemas.openxmlformats.org/officeDocument/2006/relationships/hyperlink" Target="https://digital.gov/resources/21st-century-integrated-digital-experience-ac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WAI/courses/list/" TargetMode="External"/><Relationship Id="rId3" Type="http://schemas.openxmlformats.org/officeDocument/2006/relationships/hyperlink" Target="https://digital.gov/communities/" TargetMode="External"/><Relationship Id="rId7" Type="http://schemas.openxmlformats.org/officeDocument/2006/relationships/hyperlink" Target="https://www.accessibilityassociation.org/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ection508.gov/training-home/" TargetMode="External"/><Relationship Id="rId5" Type="http://schemas.openxmlformats.org/officeDocument/2006/relationships/hyperlink" Target="https://www.section508.gov/training/" TargetMode="External"/><Relationship Id="rId4" Type="http://schemas.openxmlformats.org/officeDocument/2006/relationships/hyperlink" Target="https://connect.educause.edu/community-home?CommunityKey=cbf79115-53ad-4797-a495-285ee543c95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about-nci/organiz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www.cancer.gov/" TargetMode="External"/><Relationship Id="rId4" Type="http://schemas.openxmlformats.org/officeDocument/2006/relationships/hyperlink" Target="https://www.nih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watkins.angela@pbgc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uscode/text/29/chapter-18/subchapter-II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www.pbgc.gov/about/who-we-ar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tools/playbooks/technology-accessibility-playbook-intro/play06" TargetMode="External"/><Relationship Id="rId13" Type="http://schemas.openxmlformats.org/officeDocument/2006/relationships/hyperlink" Target="https://www.section508.gov/tools/playbooks/technology-accessibility-playbook-intro/play11" TargetMode="External"/><Relationship Id="rId3" Type="http://schemas.openxmlformats.org/officeDocument/2006/relationships/hyperlink" Target="https://www.section508.gov/tools/playbooks/technology-accessibility-playbook-intro/play01" TargetMode="External"/><Relationship Id="rId7" Type="http://schemas.openxmlformats.org/officeDocument/2006/relationships/hyperlink" Target="https://www.section508.gov/tools/playbooks/technology-accessibility-playbook-intro/play05" TargetMode="External"/><Relationship Id="rId12" Type="http://schemas.openxmlformats.org/officeDocument/2006/relationships/hyperlink" Target="https://www.section508.gov/tools/playbooks/technology-accessibility-playbook-intro/play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ection508.gov/tools/playbooks/technology-accessibility-playbook-intro/play04" TargetMode="External"/><Relationship Id="rId11" Type="http://schemas.openxmlformats.org/officeDocument/2006/relationships/hyperlink" Target="https://www.section508.gov/tools/playbooks/technology-accessibility-playbook-intro/play09" TargetMode="External"/><Relationship Id="rId5" Type="http://schemas.openxmlformats.org/officeDocument/2006/relationships/hyperlink" Target="https://www.section508.gov/tools/playbooks/technology-accessibility-playbook-intro/play03" TargetMode="External"/><Relationship Id="rId10" Type="http://schemas.openxmlformats.org/officeDocument/2006/relationships/hyperlink" Target="https://www.section508.gov/tools/playbooks/technology-accessibility-playbook-intro/play08" TargetMode="External"/><Relationship Id="rId4" Type="http://schemas.openxmlformats.org/officeDocument/2006/relationships/hyperlink" Target="https://www.section508.gov/tools/playbooks/technology-accessibility-playbook-intro/play02" TargetMode="External"/><Relationship Id="rId9" Type="http://schemas.openxmlformats.org/officeDocument/2006/relationships/hyperlink" Target="https://www.section508.gov/tools/playbooks/technology-accessibility-playbook-intro/play07" TargetMode="External"/><Relationship Id="rId14" Type="http://schemas.openxmlformats.org/officeDocument/2006/relationships/hyperlink" Target="https://www.section508.gov/tools/playbooks/technology-accessibility-playbook-intro/play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Annual Interagency Accessibility Forum</a:t>
            </a: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1"/>
          </p:nvPr>
        </p:nvSpPr>
        <p:spPr>
          <a:xfrm>
            <a:off x="533400" y="1359306"/>
            <a:ext cx="1117469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/>
              <a:t>Unlocking the Power of Accessibility</a:t>
            </a:r>
            <a:endParaRPr sz="2800"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800"/>
              <a:t>October 11-13, 2022</a:t>
            </a:r>
            <a:endParaRPr sz="2800"/>
          </a:p>
        </p:txBody>
      </p:sp>
      <p:sp>
        <p:nvSpPr>
          <p:cNvPr id="77" name="Google Shape;77;p1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4400"/>
              <a:buNone/>
            </a:pPr>
            <a:r>
              <a:rPr lang="en-US" sz="4000" dirty="0"/>
              <a:t>Section </a:t>
            </a:r>
            <a:r>
              <a:rPr lang="en-US" sz="4000"/>
              <a:t>508 PMs: </a:t>
            </a:r>
            <a:r>
              <a:rPr lang="en-US" sz="4000" dirty="0"/>
              <a:t>What You Need To Know</a:t>
            </a:r>
          </a:p>
        </p:txBody>
      </p:sp>
      <p:sp>
        <p:nvSpPr>
          <p:cNvPr id="78" name="Google Shape;78;p1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2400"/>
              <a:buNone/>
            </a:pPr>
            <a:r>
              <a:rPr lang="en-US"/>
              <a:t>Angela Watkins (PBGC) and Gary Morin (NIH NCI) Show You Their Way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Which Plays Work Best For You: Gary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344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600"/>
              <a:t>Plays You Like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600"/>
              <a:t>Plays Do You Need To Prep For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600"/>
              <a:t>Plays You Adapt Quickly To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12: Educate the workforce</a:t>
            </a:r>
            <a:endParaRPr sz="2000" b="0" i="0">
              <a:solidFill>
                <a:srgbClr val="1E6AD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4: Establish a Section 508 Policy</a:t>
            </a:r>
            <a:endParaRPr sz="20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8: Integrate accessibility needs into market research and acquisition processes</a:t>
            </a:r>
            <a:endParaRPr sz="20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6: Collaborate with the federal accessibility community</a:t>
            </a:r>
            <a:endParaRPr sz="200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5: Develop a Section 508 Program Team</a:t>
            </a:r>
            <a:endParaRPr sz="20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2000"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Which Plays Work Best For You: Angela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353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600"/>
              <a:t>Plays You Like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600"/>
              <a:t>Plays Do You Need To Prep For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600"/>
              <a:t>Plays You Adapt Quickly To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None/>
            </a:pPr>
            <a:endParaRPr sz="2600"/>
          </a:p>
        </p:txBody>
      </p: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8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5: Develop a Section 508 Program Team</a:t>
            </a:r>
            <a:endParaRPr sz="18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8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12: Educate the workforce</a:t>
            </a:r>
            <a:endParaRPr sz="1800" b="0" i="0">
              <a:solidFill>
                <a:srgbClr val="1E6AD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80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6: Collaborate with the federal accessibility community</a:t>
            </a:r>
            <a:endParaRPr sz="1800">
              <a:solidFill>
                <a:srgbClr val="1E6AD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8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11: Track and resolve accessibility issues</a:t>
            </a:r>
            <a:endParaRPr sz="18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8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2: Assess your Section 508 program maturity</a:t>
            </a:r>
            <a:endParaRPr sz="1800" b="0" i="0">
              <a:solidFill>
                <a:srgbClr val="1E6AD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8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4: Establish a Section 508 Policy</a:t>
            </a:r>
            <a:endParaRPr sz="18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18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18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Let’s Take a Poll (#2)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/>
              <a:t>Which of the twelve Program Manager Plays is the most important?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Provide your answer: 1-12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/>
              <a:t>Do the twelve plays need to be played in order?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Provide your answer: Yes/No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All Wear a Uniform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We’re All Here to Win the Best Way Possible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Let’s define “winning”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Communication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It’s not always linear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Cultivating Relationships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Authority by Reputation – and what that means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Communication – What It Really Looks Like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19367" y="130342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Communications via </a:t>
            </a:r>
            <a:br>
              <a:rPr lang="en-US"/>
            </a:br>
            <a:r>
              <a:rPr lang="en-US"/>
              <a:t>“Expected Hierarchy</a:t>
            </a:r>
            <a:r>
              <a:rPr lang="en-US" sz="2200"/>
              <a:t>”</a:t>
            </a:r>
            <a:endParaRPr/>
          </a:p>
          <a:p>
            <a:pPr marL="228594" lvl="0" indent="-8889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200"/>
              <a:buNone/>
            </a:pPr>
            <a:endParaRPr sz="2200"/>
          </a:p>
          <a:p>
            <a:pPr marL="228594" lvl="0" indent="-8889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200"/>
              <a:buNone/>
            </a:pPr>
            <a:endParaRPr sz="2200"/>
          </a:p>
        </p:txBody>
      </p:sp>
      <p:grpSp>
        <p:nvGrpSpPr>
          <p:cNvPr id="190" name="Google Shape;190;p29" descr="Expected Hierarchy: Executive (Department Director), Department heads (Scientist, Division Manager), and Division/Roles (Section 508, Security, Privacy)"/>
          <p:cNvGrpSpPr/>
          <p:nvPr/>
        </p:nvGrpSpPr>
        <p:grpSpPr>
          <a:xfrm>
            <a:off x="724829" y="2516498"/>
            <a:ext cx="4486136" cy="2257671"/>
            <a:chOff x="0" y="366542"/>
            <a:chExt cx="4486136" cy="2257671"/>
          </a:xfrm>
        </p:grpSpPr>
        <p:sp>
          <p:nvSpPr>
            <p:cNvPr id="191" name="Google Shape;191;p29"/>
            <p:cNvSpPr/>
            <p:nvPr/>
          </p:nvSpPr>
          <p:spPr>
            <a:xfrm>
              <a:off x="0" y="1946912"/>
              <a:ext cx="4486136" cy="677301"/>
            </a:xfrm>
            <a:prstGeom prst="roundRect">
              <a:avLst>
                <a:gd name="adj" fmla="val 10000"/>
              </a:avLst>
            </a:prstGeom>
            <a:solidFill>
              <a:srgbClr val="D2D6E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 txBox="1"/>
            <p:nvPr/>
          </p:nvSpPr>
          <p:spPr>
            <a:xfrm>
              <a:off x="0" y="1946912"/>
              <a:ext cx="1345840" cy="677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Divisions/Roles</a:t>
              </a: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0" y="1156727"/>
              <a:ext cx="4486136" cy="677301"/>
            </a:xfrm>
            <a:prstGeom prst="roundRect">
              <a:avLst>
                <a:gd name="adj" fmla="val 10000"/>
              </a:avLst>
            </a:prstGeom>
            <a:solidFill>
              <a:srgbClr val="D2D6E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 txBox="1"/>
            <p:nvPr/>
          </p:nvSpPr>
          <p:spPr>
            <a:xfrm>
              <a:off x="0" y="1156727"/>
              <a:ext cx="1345840" cy="677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Department Heads</a:t>
              </a: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0" y="366542"/>
              <a:ext cx="4486136" cy="677301"/>
            </a:xfrm>
            <a:prstGeom prst="roundRect">
              <a:avLst>
                <a:gd name="adj" fmla="val 10000"/>
              </a:avLst>
            </a:prstGeom>
            <a:solidFill>
              <a:srgbClr val="D2D6E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 txBox="1"/>
            <p:nvPr/>
          </p:nvSpPr>
          <p:spPr>
            <a:xfrm>
              <a:off x="0" y="366542"/>
              <a:ext cx="1345840" cy="677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Executives</a:t>
              </a: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2722967" y="422984"/>
              <a:ext cx="846626" cy="56441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5B4FF"/>
                </a:gs>
                <a:gs pos="35000">
                  <a:srgbClr val="BFC9FF"/>
                </a:gs>
                <a:gs pos="100000">
                  <a:srgbClr val="E5EC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 txBox="1"/>
            <p:nvPr/>
          </p:nvSpPr>
          <p:spPr>
            <a:xfrm>
              <a:off x="2739498" y="439515"/>
              <a:ext cx="813564" cy="53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Department Director</a:t>
              </a: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2320819" y="987402"/>
              <a:ext cx="825461" cy="225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5061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0" name="Google Shape;200;p29"/>
            <p:cNvSpPr/>
            <p:nvPr/>
          </p:nvSpPr>
          <p:spPr>
            <a:xfrm>
              <a:off x="1897506" y="1213169"/>
              <a:ext cx="846626" cy="56441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5B4FF"/>
                </a:gs>
                <a:gs pos="35000">
                  <a:srgbClr val="BFC9FF"/>
                </a:gs>
                <a:gs pos="100000">
                  <a:srgbClr val="E5EC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 txBox="1"/>
            <p:nvPr/>
          </p:nvSpPr>
          <p:spPr>
            <a:xfrm>
              <a:off x="1914037" y="1229700"/>
              <a:ext cx="813564" cy="53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Scientist</a:t>
              </a: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1770512" y="1777587"/>
              <a:ext cx="550307" cy="225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5C6FB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3" name="Google Shape;203;p29"/>
            <p:cNvSpPr/>
            <p:nvPr/>
          </p:nvSpPr>
          <p:spPr>
            <a:xfrm>
              <a:off x="1347198" y="2003354"/>
              <a:ext cx="846626" cy="56441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5B4FF"/>
                </a:gs>
                <a:gs pos="35000">
                  <a:srgbClr val="BFC9FF"/>
                </a:gs>
                <a:gs pos="100000">
                  <a:srgbClr val="E5EC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 txBox="1"/>
            <p:nvPr/>
          </p:nvSpPr>
          <p:spPr>
            <a:xfrm>
              <a:off x="1363729" y="2019885"/>
              <a:ext cx="813564" cy="53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Section 508</a:t>
              </a: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2320819" y="1777587"/>
              <a:ext cx="550307" cy="225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C6FB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6" name="Google Shape;206;p29"/>
            <p:cNvSpPr/>
            <p:nvPr/>
          </p:nvSpPr>
          <p:spPr>
            <a:xfrm>
              <a:off x="2447813" y="2003354"/>
              <a:ext cx="846626" cy="56441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5B4FF"/>
                </a:gs>
                <a:gs pos="35000">
                  <a:srgbClr val="BFC9FF"/>
                </a:gs>
                <a:gs pos="100000">
                  <a:srgbClr val="E5EC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 txBox="1"/>
            <p:nvPr/>
          </p:nvSpPr>
          <p:spPr>
            <a:xfrm>
              <a:off x="2464344" y="2019885"/>
              <a:ext cx="813564" cy="53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Security</a:t>
              </a: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3146280" y="987402"/>
              <a:ext cx="825461" cy="225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061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9" name="Google Shape;209;p29"/>
            <p:cNvSpPr/>
            <p:nvPr/>
          </p:nvSpPr>
          <p:spPr>
            <a:xfrm>
              <a:off x="3548428" y="1213169"/>
              <a:ext cx="846626" cy="56441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5B4FF"/>
                </a:gs>
                <a:gs pos="35000">
                  <a:srgbClr val="BFC9FF"/>
                </a:gs>
                <a:gs pos="100000">
                  <a:srgbClr val="E5EC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 txBox="1"/>
            <p:nvPr/>
          </p:nvSpPr>
          <p:spPr>
            <a:xfrm>
              <a:off x="3564959" y="1229700"/>
              <a:ext cx="813564" cy="53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Division Manager</a:t>
              </a:r>
              <a:endParaRPr dirty="0"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3926021" y="1777587"/>
              <a:ext cx="91440" cy="225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5C6FB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2" name="Google Shape;212;p29"/>
            <p:cNvSpPr/>
            <p:nvPr/>
          </p:nvSpPr>
          <p:spPr>
            <a:xfrm>
              <a:off x="3548428" y="2003354"/>
              <a:ext cx="846626" cy="56441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5B4FF"/>
                </a:gs>
                <a:gs pos="35000">
                  <a:srgbClr val="BFC9FF"/>
                </a:gs>
                <a:gs pos="100000">
                  <a:srgbClr val="E5EC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 txBox="1"/>
            <p:nvPr/>
          </p:nvSpPr>
          <p:spPr>
            <a:xfrm>
              <a:off x="3564959" y="2019885"/>
              <a:ext cx="813564" cy="53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Privacy</a:t>
              </a:r>
              <a:endParaRPr/>
            </a:p>
          </p:txBody>
        </p:sp>
      </p:grpSp>
      <p:sp>
        <p:nvSpPr>
          <p:cNvPr id="214" name="Google Shape;214;p29"/>
          <p:cNvSpPr txBox="1">
            <a:spLocks noGrp="1"/>
          </p:cNvSpPr>
          <p:nvPr>
            <p:ph type="body" idx="2"/>
          </p:nvPr>
        </p:nvSpPr>
        <p:spPr>
          <a:xfrm>
            <a:off x="6096000" y="1175607"/>
            <a:ext cx="5486400" cy="352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Communications via </a:t>
            </a:r>
            <a:br>
              <a:rPr lang="en-US" dirty="0"/>
            </a:br>
            <a:r>
              <a:rPr lang="en-US" dirty="0"/>
              <a:t>Actual Relationships</a:t>
            </a:r>
            <a:endParaRPr dirty="0"/>
          </a:p>
          <a:p>
            <a:pPr marL="508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grpSp>
        <p:nvGrpSpPr>
          <p:cNvPr id="2" name="Group 1" descr="Communications via Actual Relationships is the Expected Hierarchy, but with the Section 508 role on the third level, going around and skipping directly to the Department Director role. ">
            <a:extLst>
              <a:ext uri="{FF2B5EF4-FFF2-40B4-BE49-F238E27FC236}">
                <a16:creationId xmlns:a16="http://schemas.microsoft.com/office/drawing/2014/main" id="{51B9F1E5-BA2C-E609-7B1D-0A86475B6597}"/>
              </a:ext>
            </a:extLst>
          </p:cNvPr>
          <p:cNvGrpSpPr/>
          <p:nvPr/>
        </p:nvGrpSpPr>
        <p:grpSpPr>
          <a:xfrm>
            <a:off x="6748532" y="2496143"/>
            <a:ext cx="4486136" cy="2278026"/>
            <a:chOff x="6748532" y="2496143"/>
            <a:chExt cx="4486136" cy="2278026"/>
          </a:xfrm>
        </p:grpSpPr>
        <p:sp>
          <p:nvSpPr>
            <p:cNvPr id="215" name="Google Shape;215;p29"/>
            <p:cNvSpPr/>
            <p:nvPr/>
          </p:nvSpPr>
          <p:spPr>
            <a:xfrm>
              <a:off x="6748532" y="2516498"/>
              <a:ext cx="4486136" cy="677301"/>
            </a:xfrm>
            <a:custGeom>
              <a:avLst/>
              <a:gdLst/>
              <a:ahLst/>
              <a:cxnLst/>
              <a:rect l="l" t="t" r="r" b="b"/>
              <a:pathLst>
                <a:path w="4486136" h="677301" extrusionOk="0">
                  <a:moveTo>
                    <a:pt x="0" y="67730"/>
                  </a:moveTo>
                  <a:cubicBezTo>
                    <a:pt x="0" y="30324"/>
                    <a:pt x="30324" y="0"/>
                    <a:pt x="67730" y="0"/>
                  </a:cubicBezTo>
                  <a:lnTo>
                    <a:pt x="4418406" y="0"/>
                  </a:lnTo>
                  <a:cubicBezTo>
                    <a:pt x="4455812" y="0"/>
                    <a:pt x="4486136" y="30324"/>
                    <a:pt x="4486136" y="67730"/>
                  </a:cubicBezTo>
                  <a:lnTo>
                    <a:pt x="4486136" y="609571"/>
                  </a:lnTo>
                  <a:cubicBezTo>
                    <a:pt x="4486136" y="646977"/>
                    <a:pt x="4455812" y="677301"/>
                    <a:pt x="4418406" y="677301"/>
                  </a:cubicBezTo>
                  <a:lnTo>
                    <a:pt x="67730" y="677301"/>
                  </a:lnTo>
                  <a:cubicBezTo>
                    <a:pt x="30324" y="677301"/>
                    <a:pt x="0" y="646977"/>
                    <a:pt x="0" y="609571"/>
                  </a:cubicBezTo>
                  <a:lnTo>
                    <a:pt x="0" y="67730"/>
                  </a:lnTo>
                  <a:close/>
                </a:path>
              </a:pathLst>
            </a:custGeom>
            <a:solidFill>
              <a:srgbClr val="D2D6E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2450" tIns="92450" rIns="32327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Executives</a:t>
              </a:r>
              <a:endParaRPr dirty="0"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6748532" y="3325551"/>
              <a:ext cx="4486136" cy="677301"/>
            </a:xfrm>
            <a:custGeom>
              <a:avLst/>
              <a:gdLst/>
              <a:ahLst/>
              <a:cxnLst/>
              <a:rect l="l" t="t" r="r" b="b"/>
              <a:pathLst>
                <a:path w="4486136" h="677301" extrusionOk="0">
                  <a:moveTo>
                    <a:pt x="0" y="67730"/>
                  </a:moveTo>
                  <a:cubicBezTo>
                    <a:pt x="0" y="30324"/>
                    <a:pt x="30324" y="0"/>
                    <a:pt x="67730" y="0"/>
                  </a:cubicBezTo>
                  <a:lnTo>
                    <a:pt x="4418406" y="0"/>
                  </a:lnTo>
                  <a:cubicBezTo>
                    <a:pt x="4455812" y="0"/>
                    <a:pt x="4486136" y="30324"/>
                    <a:pt x="4486136" y="67730"/>
                  </a:cubicBezTo>
                  <a:lnTo>
                    <a:pt x="4486136" y="609571"/>
                  </a:lnTo>
                  <a:cubicBezTo>
                    <a:pt x="4486136" y="646977"/>
                    <a:pt x="4455812" y="677301"/>
                    <a:pt x="4418406" y="677301"/>
                  </a:cubicBezTo>
                  <a:lnTo>
                    <a:pt x="67730" y="677301"/>
                  </a:lnTo>
                  <a:cubicBezTo>
                    <a:pt x="30324" y="677301"/>
                    <a:pt x="0" y="646977"/>
                    <a:pt x="0" y="609571"/>
                  </a:cubicBezTo>
                  <a:lnTo>
                    <a:pt x="0" y="67730"/>
                  </a:lnTo>
                  <a:close/>
                </a:path>
              </a:pathLst>
            </a:custGeom>
            <a:solidFill>
              <a:srgbClr val="D2D6E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2450" tIns="92450" rIns="32327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Department Heads</a:t>
              </a:r>
              <a:endParaRPr dirty="0"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6748532" y="4096868"/>
              <a:ext cx="4486136" cy="677301"/>
            </a:xfrm>
            <a:custGeom>
              <a:avLst/>
              <a:gdLst/>
              <a:ahLst/>
              <a:cxnLst/>
              <a:rect l="l" t="t" r="r" b="b"/>
              <a:pathLst>
                <a:path w="4486136" h="677301" extrusionOk="0">
                  <a:moveTo>
                    <a:pt x="0" y="67730"/>
                  </a:moveTo>
                  <a:cubicBezTo>
                    <a:pt x="0" y="30324"/>
                    <a:pt x="30324" y="0"/>
                    <a:pt x="67730" y="0"/>
                  </a:cubicBezTo>
                  <a:lnTo>
                    <a:pt x="4418406" y="0"/>
                  </a:lnTo>
                  <a:cubicBezTo>
                    <a:pt x="4455812" y="0"/>
                    <a:pt x="4486136" y="30324"/>
                    <a:pt x="4486136" y="67730"/>
                  </a:cubicBezTo>
                  <a:lnTo>
                    <a:pt x="4486136" y="609571"/>
                  </a:lnTo>
                  <a:cubicBezTo>
                    <a:pt x="4486136" y="646977"/>
                    <a:pt x="4455812" y="677301"/>
                    <a:pt x="4418406" y="677301"/>
                  </a:cubicBezTo>
                  <a:lnTo>
                    <a:pt x="67730" y="677301"/>
                  </a:lnTo>
                  <a:cubicBezTo>
                    <a:pt x="30324" y="677301"/>
                    <a:pt x="0" y="646977"/>
                    <a:pt x="0" y="609571"/>
                  </a:cubicBezTo>
                  <a:lnTo>
                    <a:pt x="0" y="67730"/>
                  </a:lnTo>
                  <a:close/>
                </a:path>
              </a:pathLst>
            </a:custGeom>
            <a:solidFill>
              <a:srgbClr val="D2D6E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2450" tIns="92450" rIns="32327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Divisions/Roles</a:t>
              </a:r>
              <a:endParaRPr/>
            </a:p>
          </p:txBody>
        </p:sp>
        <p:grpSp>
          <p:nvGrpSpPr>
            <p:cNvPr id="218" name="Google Shape;218;p29" descr="Roles in Communication Relationship: Department Director, Scientist, Division manager, section 508, Security Privacy"/>
            <p:cNvGrpSpPr/>
            <p:nvPr/>
          </p:nvGrpSpPr>
          <p:grpSpPr>
            <a:xfrm>
              <a:off x="8095730" y="2572940"/>
              <a:ext cx="3047856" cy="2144787"/>
              <a:chOff x="8095730" y="2572940"/>
              <a:chExt cx="3047856" cy="2144787"/>
            </a:xfrm>
          </p:grpSpPr>
          <p:sp>
            <p:nvSpPr>
              <p:cNvPr id="219" name="Google Shape;219;p29"/>
              <p:cNvSpPr/>
              <p:nvPr/>
            </p:nvSpPr>
            <p:spPr>
              <a:xfrm>
                <a:off x="9471499" y="2572940"/>
                <a:ext cx="846626" cy="564417"/>
              </a:xfrm>
              <a:custGeom>
                <a:avLst/>
                <a:gdLst/>
                <a:ahLst/>
                <a:cxnLst/>
                <a:rect l="l" t="t" r="r" b="b"/>
                <a:pathLst>
                  <a:path w="846626" h="564417" extrusionOk="0">
                    <a:moveTo>
                      <a:pt x="0" y="56442"/>
                    </a:moveTo>
                    <a:cubicBezTo>
                      <a:pt x="0" y="25270"/>
                      <a:pt x="25270" y="0"/>
                      <a:pt x="56442" y="0"/>
                    </a:cubicBezTo>
                    <a:lnTo>
                      <a:pt x="790184" y="0"/>
                    </a:lnTo>
                    <a:cubicBezTo>
                      <a:pt x="821356" y="0"/>
                      <a:pt x="846626" y="25270"/>
                      <a:pt x="846626" y="56442"/>
                    </a:cubicBezTo>
                    <a:lnTo>
                      <a:pt x="846626" y="507975"/>
                    </a:lnTo>
                    <a:cubicBezTo>
                      <a:pt x="846626" y="539147"/>
                      <a:pt x="821356" y="564417"/>
                      <a:pt x="790184" y="564417"/>
                    </a:cubicBezTo>
                    <a:lnTo>
                      <a:pt x="56442" y="564417"/>
                    </a:lnTo>
                    <a:cubicBezTo>
                      <a:pt x="25270" y="564417"/>
                      <a:pt x="0" y="539147"/>
                      <a:pt x="0" y="507975"/>
                    </a:cubicBezTo>
                    <a:lnTo>
                      <a:pt x="0" y="56442"/>
                    </a:lnTo>
                    <a:close/>
                  </a:path>
                </a:pathLst>
              </a:custGeom>
              <a:gradFill>
                <a:gsLst>
                  <a:gs pos="0">
                    <a:srgbClr val="A5B4FF"/>
                  </a:gs>
                  <a:gs pos="35000">
                    <a:srgbClr val="BFC9FF"/>
                  </a:gs>
                  <a:gs pos="100000">
                    <a:srgbClr val="E5EC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54625" tIns="54625" rIns="54625" bIns="54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Department Director</a:t>
                </a:r>
                <a:endParaRPr/>
              </a:p>
            </p:txBody>
          </p:sp>
          <p:sp>
            <p:nvSpPr>
              <p:cNvPr id="220" name="Google Shape;220;p29"/>
              <p:cNvSpPr/>
              <p:nvPr/>
            </p:nvSpPr>
            <p:spPr>
              <a:xfrm>
                <a:off x="9069351" y="3137358"/>
                <a:ext cx="825461" cy="2257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60000"/>
                    </a:lnTo>
                    <a:lnTo>
                      <a:pt x="0" y="60000"/>
                    </a:lnTo>
                    <a:lnTo>
                      <a:pt x="0" y="120000"/>
                    </a:lnTo>
                  </a:path>
                </a:pathLst>
              </a:custGeom>
              <a:noFill/>
              <a:ln w="25400" cap="flat" cmpd="sng">
                <a:solidFill>
                  <a:srgbClr val="50619C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221" name="Google Shape;221;p29"/>
              <p:cNvSpPr/>
              <p:nvPr/>
            </p:nvSpPr>
            <p:spPr>
              <a:xfrm>
                <a:off x="8646038" y="3363125"/>
                <a:ext cx="846626" cy="564417"/>
              </a:xfrm>
              <a:custGeom>
                <a:avLst/>
                <a:gdLst/>
                <a:ahLst/>
                <a:cxnLst/>
                <a:rect l="l" t="t" r="r" b="b"/>
                <a:pathLst>
                  <a:path w="846626" h="564417" extrusionOk="0">
                    <a:moveTo>
                      <a:pt x="0" y="56442"/>
                    </a:moveTo>
                    <a:cubicBezTo>
                      <a:pt x="0" y="25270"/>
                      <a:pt x="25270" y="0"/>
                      <a:pt x="56442" y="0"/>
                    </a:cubicBezTo>
                    <a:lnTo>
                      <a:pt x="790184" y="0"/>
                    </a:lnTo>
                    <a:cubicBezTo>
                      <a:pt x="821356" y="0"/>
                      <a:pt x="846626" y="25270"/>
                      <a:pt x="846626" y="56442"/>
                    </a:cubicBezTo>
                    <a:lnTo>
                      <a:pt x="846626" y="507975"/>
                    </a:lnTo>
                    <a:cubicBezTo>
                      <a:pt x="846626" y="539147"/>
                      <a:pt x="821356" y="564417"/>
                      <a:pt x="790184" y="564417"/>
                    </a:cubicBezTo>
                    <a:lnTo>
                      <a:pt x="56442" y="564417"/>
                    </a:lnTo>
                    <a:cubicBezTo>
                      <a:pt x="25270" y="564417"/>
                      <a:pt x="0" y="539147"/>
                      <a:pt x="0" y="507975"/>
                    </a:cubicBezTo>
                    <a:lnTo>
                      <a:pt x="0" y="56442"/>
                    </a:lnTo>
                    <a:close/>
                  </a:path>
                </a:pathLst>
              </a:custGeom>
              <a:gradFill>
                <a:gsLst>
                  <a:gs pos="0">
                    <a:srgbClr val="A5B4FF"/>
                  </a:gs>
                  <a:gs pos="35000">
                    <a:srgbClr val="BFC9FF"/>
                  </a:gs>
                  <a:gs pos="100000">
                    <a:srgbClr val="E5EC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54625" tIns="54625" rIns="54625" bIns="54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Scientist</a:t>
                </a:r>
                <a:endParaRPr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>
                <a:off x="8095730" y="4153310"/>
                <a:ext cx="846626" cy="564417"/>
              </a:xfrm>
              <a:custGeom>
                <a:avLst/>
                <a:gdLst/>
                <a:ahLst/>
                <a:cxnLst/>
                <a:rect l="l" t="t" r="r" b="b"/>
                <a:pathLst>
                  <a:path w="846626" h="564417" extrusionOk="0">
                    <a:moveTo>
                      <a:pt x="0" y="56442"/>
                    </a:moveTo>
                    <a:cubicBezTo>
                      <a:pt x="0" y="25270"/>
                      <a:pt x="25270" y="0"/>
                      <a:pt x="56442" y="0"/>
                    </a:cubicBezTo>
                    <a:lnTo>
                      <a:pt x="790184" y="0"/>
                    </a:lnTo>
                    <a:cubicBezTo>
                      <a:pt x="821356" y="0"/>
                      <a:pt x="846626" y="25270"/>
                      <a:pt x="846626" y="56442"/>
                    </a:cubicBezTo>
                    <a:lnTo>
                      <a:pt x="846626" y="507975"/>
                    </a:lnTo>
                    <a:cubicBezTo>
                      <a:pt x="846626" y="539147"/>
                      <a:pt x="821356" y="564417"/>
                      <a:pt x="790184" y="564417"/>
                    </a:cubicBezTo>
                    <a:lnTo>
                      <a:pt x="56442" y="564417"/>
                    </a:lnTo>
                    <a:cubicBezTo>
                      <a:pt x="25270" y="564417"/>
                      <a:pt x="0" y="539147"/>
                      <a:pt x="0" y="507975"/>
                    </a:cubicBezTo>
                    <a:lnTo>
                      <a:pt x="0" y="56442"/>
                    </a:lnTo>
                    <a:close/>
                  </a:path>
                </a:pathLst>
              </a:custGeom>
              <a:gradFill>
                <a:gsLst>
                  <a:gs pos="0">
                    <a:srgbClr val="A5B4FF"/>
                  </a:gs>
                  <a:gs pos="35000">
                    <a:srgbClr val="BFC9FF"/>
                  </a:gs>
                  <a:gs pos="100000">
                    <a:srgbClr val="E5EC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54625" tIns="54625" rIns="54625" bIns="54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Section 508</a:t>
                </a:r>
                <a:endParaRPr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>
                <a:off x="9196345" y="4153310"/>
                <a:ext cx="846626" cy="564417"/>
              </a:xfrm>
              <a:custGeom>
                <a:avLst/>
                <a:gdLst/>
                <a:ahLst/>
                <a:cxnLst/>
                <a:rect l="l" t="t" r="r" b="b"/>
                <a:pathLst>
                  <a:path w="846626" h="564417" extrusionOk="0">
                    <a:moveTo>
                      <a:pt x="0" y="56442"/>
                    </a:moveTo>
                    <a:cubicBezTo>
                      <a:pt x="0" y="25270"/>
                      <a:pt x="25270" y="0"/>
                      <a:pt x="56442" y="0"/>
                    </a:cubicBezTo>
                    <a:lnTo>
                      <a:pt x="790184" y="0"/>
                    </a:lnTo>
                    <a:cubicBezTo>
                      <a:pt x="821356" y="0"/>
                      <a:pt x="846626" y="25270"/>
                      <a:pt x="846626" y="56442"/>
                    </a:cubicBezTo>
                    <a:lnTo>
                      <a:pt x="846626" y="507975"/>
                    </a:lnTo>
                    <a:cubicBezTo>
                      <a:pt x="846626" y="539147"/>
                      <a:pt x="821356" y="564417"/>
                      <a:pt x="790184" y="564417"/>
                    </a:cubicBezTo>
                    <a:lnTo>
                      <a:pt x="56442" y="564417"/>
                    </a:lnTo>
                    <a:cubicBezTo>
                      <a:pt x="25270" y="564417"/>
                      <a:pt x="0" y="539147"/>
                      <a:pt x="0" y="507975"/>
                    </a:cubicBezTo>
                    <a:lnTo>
                      <a:pt x="0" y="56442"/>
                    </a:lnTo>
                    <a:close/>
                  </a:path>
                </a:pathLst>
              </a:custGeom>
              <a:gradFill>
                <a:gsLst>
                  <a:gs pos="0">
                    <a:srgbClr val="A5B4FF"/>
                  </a:gs>
                  <a:gs pos="35000">
                    <a:srgbClr val="BFC9FF"/>
                  </a:gs>
                  <a:gs pos="100000">
                    <a:srgbClr val="E5EC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54625" tIns="54625" rIns="54625" bIns="54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Security</a:t>
                </a:r>
                <a:endParaRPr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>
                <a:off x="9894812" y="3137358"/>
                <a:ext cx="825461" cy="2257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60000"/>
                    </a:lnTo>
                    <a:lnTo>
                      <a:pt x="120000" y="6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rgbClr val="50619C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225" name="Google Shape;225;p29"/>
              <p:cNvSpPr/>
              <p:nvPr/>
            </p:nvSpPr>
            <p:spPr>
              <a:xfrm>
                <a:off x="10296960" y="3363125"/>
                <a:ext cx="846626" cy="564417"/>
              </a:xfrm>
              <a:custGeom>
                <a:avLst/>
                <a:gdLst/>
                <a:ahLst/>
                <a:cxnLst/>
                <a:rect l="l" t="t" r="r" b="b"/>
                <a:pathLst>
                  <a:path w="846626" h="564417" extrusionOk="0">
                    <a:moveTo>
                      <a:pt x="0" y="56442"/>
                    </a:moveTo>
                    <a:cubicBezTo>
                      <a:pt x="0" y="25270"/>
                      <a:pt x="25270" y="0"/>
                      <a:pt x="56442" y="0"/>
                    </a:cubicBezTo>
                    <a:lnTo>
                      <a:pt x="790184" y="0"/>
                    </a:lnTo>
                    <a:cubicBezTo>
                      <a:pt x="821356" y="0"/>
                      <a:pt x="846626" y="25270"/>
                      <a:pt x="846626" y="56442"/>
                    </a:cubicBezTo>
                    <a:lnTo>
                      <a:pt x="846626" y="507975"/>
                    </a:lnTo>
                    <a:cubicBezTo>
                      <a:pt x="846626" y="539147"/>
                      <a:pt x="821356" y="564417"/>
                      <a:pt x="790184" y="564417"/>
                    </a:cubicBezTo>
                    <a:lnTo>
                      <a:pt x="56442" y="564417"/>
                    </a:lnTo>
                    <a:cubicBezTo>
                      <a:pt x="25270" y="564417"/>
                      <a:pt x="0" y="539147"/>
                      <a:pt x="0" y="507975"/>
                    </a:cubicBezTo>
                    <a:lnTo>
                      <a:pt x="0" y="56442"/>
                    </a:lnTo>
                    <a:close/>
                  </a:path>
                </a:pathLst>
              </a:custGeom>
              <a:gradFill>
                <a:gsLst>
                  <a:gs pos="0">
                    <a:srgbClr val="A5B4FF"/>
                  </a:gs>
                  <a:gs pos="35000">
                    <a:srgbClr val="BFC9FF"/>
                  </a:gs>
                  <a:gs pos="100000">
                    <a:srgbClr val="E5EC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54625" tIns="54625" rIns="54625" bIns="54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Division Manager</a:t>
                </a:r>
                <a:endParaRPr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>
                <a:off x="10296960" y="4153310"/>
                <a:ext cx="846626" cy="564417"/>
              </a:xfrm>
              <a:custGeom>
                <a:avLst/>
                <a:gdLst/>
                <a:ahLst/>
                <a:cxnLst/>
                <a:rect l="l" t="t" r="r" b="b"/>
                <a:pathLst>
                  <a:path w="846626" h="564417" extrusionOk="0">
                    <a:moveTo>
                      <a:pt x="0" y="56442"/>
                    </a:moveTo>
                    <a:cubicBezTo>
                      <a:pt x="0" y="25270"/>
                      <a:pt x="25270" y="0"/>
                      <a:pt x="56442" y="0"/>
                    </a:cubicBezTo>
                    <a:lnTo>
                      <a:pt x="790184" y="0"/>
                    </a:lnTo>
                    <a:cubicBezTo>
                      <a:pt x="821356" y="0"/>
                      <a:pt x="846626" y="25270"/>
                      <a:pt x="846626" y="56442"/>
                    </a:cubicBezTo>
                    <a:lnTo>
                      <a:pt x="846626" y="507975"/>
                    </a:lnTo>
                    <a:cubicBezTo>
                      <a:pt x="846626" y="539147"/>
                      <a:pt x="821356" y="564417"/>
                      <a:pt x="790184" y="564417"/>
                    </a:cubicBezTo>
                    <a:lnTo>
                      <a:pt x="56442" y="564417"/>
                    </a:lnTo>
                    <a:cubicBezTo>
                      <a:pt x="25270" y="564417"/>
                      <a:pt x="0" y="539147"/>
                      <a:pt x="0" y="507975"/>
                    </a:cubicBezTo>
                    <a:lnTo>
                      <a:pt x="0" y="56442"/>
                    </a:lnTo>
                    <a:close/>
                  </a:path>
                </a:pathLst>
              </a:custGeom>
              <a:gradFill>
                <a:gsLst>
                  <a:gs pos="0">
                    <a:srgbClr val="A5B4FF"/>
                  </a:gs>
                  <a:gs pos="35000">
                    <a:srgbClr val="BFC9FF"/>
                  </a:gs>
                  <a:gs pos="100000">
                    <a:srgbClr val="E5EC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54625" tIns="54625" rIns="54625" bIns="54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Privacy</a:t>
                </a:r>
                <a:endParaRPr/>
              </a:p>
            </p:txBody>
          </p:sp>
        </p:grpSp>
        <p:sp>
          <p:nvSpPr>
            <p:cNvPr id="227" name="Google Shape;227;p29"/>
            <p:cNvSpPr/>
            <p:nvPr/>
          </p:nvSpPr>
          <p:spPr>
            <a:xfrm>
              <a:off x="9069351" y="3927543"/>
              <a:ext cx="550307" cy="225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C6FB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8" name="Google Shape;228;p29"/>
            <p:cNvSpPr/>
            <p:nvPr/>
          </p:nvSpPr>
          <p:spPr>
            <a:xfrm>
              <a:off x="10674553" y="3927543"/>
              <a:ext cx="91440" cy="225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5C6FB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9" name="Google Shape;229;p29" descr="Zig Zag communication coordination from 508 to Dept Dire"/>
            <p:cNvSpPr/>
            <p:nvPr/>
          </p:nvSpPr>
          <p:spPr>
            <a:xfrm rot="10800000">
              <a:off x="8307537" y="3777083"/>
              <a:ext cx="768442" cy="3762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936" y="0"/>
                  </a:moveTo>
                  <a:lnTo>
                    <a:pt x="85936" y="36005"/>
                  </a:lnTo>
                  <a:lnTo>
                    <a:pt x="0" y="36005"/>
                  </a:lnTo>
                  <a:lnTo>
                    <a:pt x="0" y="72010"/>
                  </a:lnTo>
                </a:path>
              </a:pathLst>
            </a:custGeom>
            <a:noFill/>
            <a:ln w="25400" cap="flat" cmpd="sng">
              <a:solidFill>
                <a:srgbClr val="5C6FB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0" name="Google Shape;230;p29" descr="Communication Arc based on relationship"/>
            <p:cNvSpPr/>
            <p:nvPr/>
          </p:nvSpPr>
          <p:spPr>
            <a:xfrm flipH="1">
              <a:off x="7933930" y="2496143"/>
              <a:ext cx="1862897" cy="1761532"/>
            </a:xfrm>
            <a:prstGeom prst="arc">
              <a:avLst>
                <a:gd name="adj1" fmla="val 13546641"/>
                <a:gd name="adj2" fmla="val 4286642"/>
              </a:avLst>
            </a:prstGeom>
            <a:noFill/>
            <a:ln w="28575" cap="flat" cmpd="sng">
              <a:solidFill>
                <a:srgbClr val="6076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9" descr="Department Director Role X Mark"/>
            <p:cNvSpPr/>
            <p:nvPr/>
          </p:nvSpPr>
          <p:spPr>
            <a:xfrm>
              <a:off x="9344504" y="2614199"/>
              <a:ext cx="265001" cy="212729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9" descr="S508 Role x Mark"/>
            <p:cNvSpPr/>
            <p:nvPr/>
          </p:nvSpPr>
          <p:spPr>
            <a:xfrm>
              <a:off x="8323483" y="4065301"/>
              <a:ext cx="265001" cy="212729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2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the Play Goes Wrong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How do we recover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How to educate and not offend and stay in the game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Playing Your Best Game</a:t>
            </a: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/>
              <a:t>Prep Yourself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/>
              <a:t>Prep Others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/>
              <a:t>Learn From Every Play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/>
              <a:t>Celebrate Every Win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Let’s Take a Poll (#3)</a:t>
            </a:r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0515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/>
              <a:t>How do you see your role/position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Provide your answer (via letter): 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a.	Coach (directing the plays)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b.	On the field  (In the Game - regardless of the position)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c.	Cheerleader (cheering others from the Sidelines)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d.	Team Owner 😊 (working to fill the other roles)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e.	Referee (watching to make sure everyone is playing fair - blowing the whistle when they’re not) 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1277600" cy="4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Get in the Game with the Best Plays That Work For You</a:t>
            </a:r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9655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1: Establish a Section 508 Program Manager to lead compliance efforts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2: Assess your Section 508 program maturity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3: Develop a Section 508 Accessibility Roadmap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4: Establish a Section 508 Policy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5: Develop a Section 508 Program Team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6: Collaborate with the federal accessibility community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7: Integrate accessibility needs into requirements and design processes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8: Integrate accessibility needs into market research and acquisition processes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9: Integrate accessibility needs into development processes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10: Conduct Section 508 testing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11: Track and resolve accessibility issues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12: Educate the workforce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Gary M. Morin, Section 508 Coordinator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 am…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85" name="Google Shape;85;p16" descr="A smiling Gary Morin, in a white shirt and blue flowered tie. This photo is ages old - but don't let looks deceive you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48" y="1975916"/>
            <a:ext cx="2534304" cy="3729128"/>
          </a:xfrm>
          <a:prstGeom prst="rect">
            <a:avLst/>
          </a:prstGeom>
          <a:noFill/>
          <a:ln w="9525" cap="flat" cmpd="sng">
            <a:solidFill>
              <a:srgbClr val="677DC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6" name="Google Shape;86;p16"/>
          <p:cNvSpPr txBox="1"/>
          <p:nvPr/>
        </p:nvSpPr>
        <p:spPr>
          <a:xfrm>
            <a:off x="5441329" y="1371600"/>
            <a:ext cx="547784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NIH National Cancer Institute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NCI Office of Communications and Public Liaison (OCPL)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NCI Shady Grove Campus, Room 2E-568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9609 Medical Center Drive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Rockville, MD 20850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(240) 276-6920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NCI Section 508 Coordinator </a:t>
            </a:r>
            <a:r>
              <a:rPr lang="en-US" sz="1600" b="0" i="0" u="sng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NCI508@mail.nih.gov</a:t>
            </a:r>
            <a:endParaRPr sz="1600" b="0" i="0" u="none" strike="noStrike" cap="none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Gary Morin (NIH/NCI) </a:t>
            </a:r>
            <a:r>
              <a:rPr lang="en-US" sz="1600" b="0" i="0" u="sng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MorinG@mail.nih.gov</a:t>
            </a:r>
            <a:endParaRPr sz="1600" b="0" i="0" u="none" strike="noStrike" cap="none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Font typeface="Arial"/>
              <a:buNone/>
            </a:pPr>
            <a:endParaRPr sz="1600" b="0" i="0" u="none" strike="noStrike" cap="none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NCI Home Page for Section 508 Guidance</a:t>
            </a:r>
            <a:endParaRPr sz="1600" b="0" i="0" u="none" strike="noStrike" cap="none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508: Accessibility at NIH</a:t>
            </a:r>
            <a:endParaRPr sz="1600" b="0" i="0" u="none" strike="noStrike" cap="none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508: Accessibility @ HHS</a:t>
            </a:r>
            <a:endParaRPr sz="1600" b="0" i="0" u="none" strike="noStrike" cap="none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92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HHS Policy for Section 508 Compliance and Accessibility of Information and Communications Technology (ICT)</a:t>
            </a:r>
            <a:endParaRPr sz="1600" b="0" i="0" u="none" strike="noStrike" cap="none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Q&amp;A in Next Session</a:t>
            </a: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After a short commercial break, we’ll be available for questions</a:t>
            </a:r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Resource Information</a:t>
            </a:r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Strategic Plan: Improving Management of Section 508 of the Rehabilitation Act</a:t>
            </a:r>
            <a:r>
              <a:rPr lang="en-US" sz="2000"/>
              <a:t> (2013)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21st Century Integrated Digital Experience Act – Digital.gov</a:t>
            </a:r>
            <a:r>
              <a:rPr lang="en-US" sz="2000"/>
              <a:t> (2018);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H.R.5759 - 115th Congress (2017-2018): 21st Century Integrated Digital Experience Act | Congress.gov | Library of Congress</a:t>
            </a: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Executive Order on Diversity, Equity, Inclusion, and Accessibility in the Federal Workforce - The White House</a:t>
            </a:r>
            <a:r>
              <a:rPr lang="en-US" sz="2000"/>
              <a:t> (2021 06 25)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u="sng">
                <a:solidFill>
                  <a:schemeClr val="hlink"/>
                </a:solidFill>
                <a:hlinkClick r:id="rId7"/>
              </a:rPr>
              <a:t>Accessible Federal Technology for People with Disabilities, Older Americans, and Veterans</a:t>
            </a:r>
            <a:r>
              <a:rPr lang="en-US" sz="2000"/>
              <a:t> (2022)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000" u="sng">
                <a:solidFill>
                  <a:schemeClr val="hlink"/>
                </a:solidFill>
                <a:hlinkClick r:id="rId8"/>
              </a:rPr>
              <a:t>Hearings to examine accessible Federal technology for people with disabilities, older Americans, and veterans. | Congress.gov | Library of Congress</a:t>
            </a:r>
            <a:r>
              <a:rPr lang="en-US" sz="2000"/>
              <a:t> (2022)</a:t>
            </a:r>
            <a:endParaRPr sz="2000"/>
          </a:p>
        </p:txBody>
      </p:sp>
      <p:sp>
        <p:nvSpPr>
          <p:cNvPr id="276" name="Google Shape;276;p35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Resource Information (continued)</a:t>
            </a:r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000"/>
              <a:t>Listservs, such as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Digital.gov Communities of Practice – Digital.gov</a:t>
            </a:r>
            <a:r>
              <a:rPr lang="en-US" sz="2000"/>
              <a:t> and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IT Accessibility - EDUCAUSE Connect</a:t>
            </a:r>
            <a:endParaRPr sz="2000"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Accessibility Training, Tools, and Events | Section508.gov</a:t>
            </a:r>
            <a:endParaRPr sz="2000"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Courses that cover various aspect of Section 508 compliance and best practices</a:t>
            </a:r>
            <a:endParaRPr sz="2000"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Conformance for Documents, Presentations, PDFs, and more</a:t>
            </a:r>
            <a:endParaRPr sz="2000"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000" u="sng">
                <a:solidFill>
                  <a:schemeClr val="hlink"/>
                </a:solidFill>
                <a:hlinkClick r:id="rId7"/>
              </a:rPr>
              <a:t>IAAP | International Association of Accessibility Professionals (accessibilityassociation.org)</a:t>
            </a:r>
            <a:endParaRPr sz="2000"/>
          </a:p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sz="2000" u="sng">
                <a:solidFill>
                  <a:schemeClr val="hlink"/>
                </a:solidFill>
                <a:hlinkClick r:id="rId8"/>
              </a:rPr>
              <a:t>Course List: Digital Accessibility Education, Training, and Certification (Web Accessibility Initiative (WAI) | W3C)</a:t>
            </a:r>
            <a:endParaRPr sz="2000"/>
          </a:p>
          <a:p>
            <a:pPr marL="508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2000"/>
          </a:p>
        </p:txBody>
      </p:sp>
      <p:sp>
        <p:nvSpPr>
          <p:cNvPr id="283" name="Google Shape;283;p3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My role as a Section 508 Program Manager – Gary Morin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NCI Internal Communications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NCI External Communications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NCI Software Systems and Applications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NCI Acquisitions and Contracts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5" name="Google Shape;95;p17" descr="NCI has twenty Divisions, Organizations, and Centers, in addition to its Office of the Director. Picture links to About NCI Organizati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1839953"/>
            <a:ext cx="5837811" cy="263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Gary and the National Cancer Institute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6286501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marR="0" lvl="0" indent="-22859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▪"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 of Health &amp; Human Services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(HHS)</a:t>
            </a:r>
            <a:endParaRPr/>
          </a:p>
          <a:p>
            <a:pPr marL="685794" marR="0" lvl="1" indent="-228594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▪"/>
            </a:pPr>
            <a:r>
              <a:rPr lang="en-US" sz="22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Institutes of Health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(NIH)</a:t>
            </a:r>
            <a:endParaRPr/>
          </a:p>
          <a:p>
            <a:pPr marL="1142994" marR="0" lvl="2" indent="-228594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▪"/>
            </a:pPr>
            <a:r>
              <a:rPr lang="en-US" sz="22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Cancer Institute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(NCI)</a:t>
            </a:r>
            <a:endParaRPr/>
          </a:p>
          <a:p>
            <a:pPr marL="228594" marR="0" lvl="0" indent="-228594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HHS: 11 agencies or Operating Divisions</a:t>
            </a:r>
            <a:endParaRPr/>
          </a:p>
          <a:p>
            <a:pPr marL="685794" lvl="1" indent="-228594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▪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NIH: 27 Institutes and Center </a:t>
            </a:r>
            <a:endParaRPr/>
          </a:p>
          <a:p>
            <a:pPr marL="1142994" lvl="2" indent="-228594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NCI: Principal agency for cancer research and training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04" name="Google Shape;104;p18" descr="The National Cancer Center at Shady Grove's Welcome foy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1950" y="2052508"/>
            <a:ext cx="4842850" cy="357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Angela Watkins, Section 508 Program Manager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I am… </a:t>
            </a:r>
            <a:endParaRPr/>
          </a:p>
          <a:p>
            <a:pPr marL="228594" lvl="0" indent="-8889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200"/>
              <a:buNone/>
            </a:pPr>
            <a:endParaRPr sz="2200"/>
          </a:p>
        </p:txBody>
      </p:sp>
      <p:pic>
        <p:nvPicPr>
          <p:cNvPr id="111" name="Google Shape;111;p19" descr="Angela Watkins, Section 508 Program Manager for PBGC. Smiling Black Female wearing glasses with short black hair and greying at the temples in a blue tunic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06164" y="2573328"/>
            <a:ext cx="3379072" cy="2534304"/>
          </a:xfrm>
          <a:prstGeom prst="rect">
            <a:avLst/>
          </a:prstGeom>
          <a:noFill/>
          <a:ln w="9525" cap="flat" cmpd="sng">
            <a:solidFill>
              <a:srgbClr val="677DC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5779911" y="1371600"/>
            <a:ext cx="595488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0E3D"/>
              </a:buClr>
              <a:buSzPts val="2800"/>
              <a:buNone/>
            </a:pPr>
            <a:r>
              <a:rPr lang="en-US" sz="1600"/>
              <a:t>Pension Benefit Guaranty Corporation (PBGC)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None/>
            </a:pPr>
            <a:r>
              <a:rPr lang="en-US" sz="1600"/>
              <a:t>Office of Information Technology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None/>
            </a:pPr>
            <a:r>
              <a:rPr lang="en-US" sz="1600"/>
              <a:t>Enterprise Governance Department, Policy Compliance Division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None/>
            </a:pPr>
            <a:r>
              <a:rPr lang="en-US" sz="1600"/>
              <a:t>445 12th Street SW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None/>
            </a:pPr>
            <a:r>
              <a:rPr lang="en-US" sz="1600"/>
              <a:t>Washington DC 20024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None/>
            </a:pPr>
            <a:r>
              <a:rPr lang="en-US" sz="1600"/>
              <a:t>(202) 229-3188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B0E3D"/>
              </a:buClr>
              <a:buSzPts val="2800"/>
              <a:buNone/>
            </a:pPr>
            <a:r>
              <a:rPr lang="en-US" sz="1600"/>
              <a:t>Section 508 Program Manager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B0E3D"/>
              </a:buClr>
              <a:buSzPts val="2800"/>
              <a:buNone/>
            </a:pPr>
            <a:r>
              <a:rPr lang="en-US" sz="1600"/>
              <a:t>Angela Watkins email: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watkins.angela@pbgc.gov</a:t>
            </a:r>
            <a:endParaRPr sz="160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1366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My role as a Section 508 Program Manager – Angela Watkins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 dirty="0"/>
              <a:t>Pension Benefit Guaranty Corporation (PBGC)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 dirty="0"/>
              <a:t>PBGC was created by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Employee Retirement Income Security Act (ERISA) of 1974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 dirty="0"/>
              <a:t>Ranked #1 in the Small Agency Category as “Best Places to Work in the Federal Government for 2021”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None/>
            </a:pPr>
            <a:endParaRPr dirty="0"/>
          </a:p>
        </p:txBody>
      </p:sp>
      <p:pic>
        <p:nvPicPr>
          <p:cNvPr id="121" name="Google Shape;121;p20" descr="PBGC Organizational Chart from pbgc.gov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8634" y="1371600"/>
            <a:ext cx="4508732" cy="4819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Let’s Take a Poll (#1)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9174480" cy="433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</a:pPr>
            <a:r>
              <a:rPr lang="en-US"/>
              <a:t>Who’s here with us?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Provide your answer (via letter): 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a. Program Manager/Coordinator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b. Team member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c. Champion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d. Content owner or program staff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e. Acquisitions, Procurement, Contracts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f. Executive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Playbook is a Guide - 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You’re not expected to know all the plays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Or use them in a specific order 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They work in the best order for your environment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The Playbook - When &amp; Where to Use It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Match your skillset to the play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Contain it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Absorb it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Use it to pace yourself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Links to the Section 508 Playbook</a:t>
            </a: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8496301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1: Establish a Section 508 Program Manager to lead compliance efforts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2: Assess your Section 508 program maturity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3: Develop a Section 508 Accessibility Roadmap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4: Establish a Section 508 Policy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5: Develop a Section 508 Program Team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6: Collaborate with the federal accessibility community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7: Integrate accessibility needs into requirements and design processes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8: Integrate accessibility needs into market research and acquisition processes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9: Integrate accessibility needs into development processes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10: Conduct Section 508 testing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11: Track and resolve accessibility issues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1600" b="0" i="0" u="sng">
                <a:solidFill>
                  <a:srgbClr val="1E6AD6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12: Educate the workforce</a:t>
            </a:r>
            <a:endParaRPr sz="1600" b="0" i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1404</Words>
  <Application>Microsoft Macintosh PowerPoint</Application>
  <PresentationFormat>Widescreen</PresentationFormat>
  <Paragraphs>212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Arial</vt:lpstr>
      <vt:lpstr>Public Sans</vt:lpstr>
      <vt:lpstr>Noto Sans Symbols</vt:lpstr>
      <vt:lpstr>Helvetica Neue</vt:lpstr>
      <vt:lpstr>Master Cover Slide</vt:lpstr>
      <vt:lpstr>Content Layout</vt:lpstr>
      <vt:lpstr>Annual Interagency Accessibility Forum</vt:lpstr>
      <vt:lpstr>Gary M. Morin, Section 508 Coordinator</vt:lpstr>
      <vt:lpstr>My role as a Section 508 Program Manager – Gary Morin</vt:lpstr>
      <vt:lpstr>Gary and the National Cancer Institute</vt:lpstr>
      <vt:lpstr>Angela Watkins, Section 508 Program Manager</vt:lpstr>
      <vt:lpstr>My role as a Section 508 Program Manager – Angela Watkins</vt:lpstr>
      <vt:lpstr>Let’s Take a Poll (#1)</vt:lpstr>
      <vt:lpstr>The Playbook is a Guide - </vt:lpstr>
      <vt:lpstr>Links to the Section 508 Playbook</vt:lpstr>
      <vt:lpstr>Which Plays Work Best For You: Gary</vt:lpstr>
      <vt:lpstr>Which Plays Work Best For You: Angela</vt:lpstr>
      <vt:lpstr>Let’s Take a Poll (#2)</vt:lpstr>
      <vt:lpstr>We All Wear a Uniform</vt:lpstr>
      <vt:lpstr>Communication</vt:lpstr>
      <vt:lpstr>Communication – What It Really Looks Like</vt:lpstr>
      <vt:lpstr>When the Play Goes Wrong</vt:lpstr>
      <vt:lpstr>Playing Your Best Game</vt:lpstr>
      <vt:lpstr>Let’s Take a Poll (#3)</vt:lpstr>
      <vt:lpstr>Get in the Game with the Best Plays That Work For You</vt:lpstr>
      <vt:lpstr>Q&amp;A in Next Session</vt:lpstr>
      <vt:lpstr>Resource Information</vt:lpstr>
      <vt:lpstr>Resource Information (continued)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508 PMs: What You Need To Know</dc:title>
  <dc:subject/>
  <dc:creator/>
  <cp:keywords/>
  <dc:description/>
  <cp:lastModifiedBy>Michael Horton</cp:lastModifiedBy>
  <cp:revision>7</cp:revision>
  <dcterms:created xsi:type="dcterms:W3CDTF">2022-08-30T12:32:18Z</dcterms:created>
  <dcterms:modified xsi:type="dcterms:W3CDTF">2022-10-06T19:53:54Z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0x010100DCAA683A458BAF4991DB08B5E74D4E88</vt:lpwstr>
  </property>
</Properties>
</file>