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  <p:sldMasterId id="2147483651" r:id="rId5"/>
  </p:sldMasterIdLst>
  <p:notesMasterIdLst>
    <p:notesMasterId r:id="rId16"/>
  </p:notesMasterIdLst>
  <p:sldIdLst>
    <p:sldId id="256" r:id="rId6"/>
    <p:sldId id="258" r:id="rId7"/>
    <p:sldId id="259" r:id="rId8"/>
    <p:sldId id="267" r:id="rId9"/>
    <p:sldId id="262" r:id="rId10"/>
    <p:sldId id="268" r:id="rId11"/>
    <p:sldId id="266" r:id="rId12"/>
    <p:sldId id="271" r:id="rId13"/>
    <p:sldId id="272" r:id="rId14"/>
    <p:sldId id="264" r:id="rId15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iqgGVw2oa+8993I+jqBGvzHq759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7" autoAdjust="0"/>
    <p:restoredTop sz="94354" autoAdjust="0"/>
  </p:normalViewPr>
  <p:slideViewPr>
    <p:cSldViewPr snapToGrid="0">
      <p:cViewPr varScale="1">
        <p:scale>
          <a:sx n="94" d="100"/>
          <a:sy n="94" d="100"/>
        </p:scale>
        <p:origin x="224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21" Type="http://customschemas.google.com/relationships/presentationmetadata" Target="metadata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2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970338" y="2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48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2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 txBox="1">
            <a:spLocks noGrp="1"/>
          </p:cNvSpPr>
          <p:nvPr>
            <p:ph type="sldNum" idx="12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50" tIns="46575" rIns="93150" bIns="4657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34A9-02DC-4632-B303-D3B12A89CC9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5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D234A9-02DC-4632-B303-D3B12A89CC9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16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spcBef>
                <a:spcPts val="120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Include all appropriate Section 508 requirements in solicitations</a:t>
            </a:r>
          </a:p>
          <a:p>
            <a:pPr marL="1054100" lvl="1" indent="-342900">
              <a:spcBef>
                <a:spcPts val="0"/>
              </a:spcBef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>
                <a:solidFill>
                  <a:schemeClr val="tx2">
                    <a:lumMod val="50000"/>
                  </a:schemeClr>
                </a:solidFill>
                <a:sym typeface="Arial"/>
              </a:rPr>
              <a:t>Accessibility Requirements Tool </a:t>
            </a:r>
            <a:r>
              <a:rPr lang="en-US" sz="2400" cap="none" dirty="0">
                <a:solidFill>
                  <a:srgbClr val="3F3F3F"/>
                </a:solidFill>
                <a:sym typeface="Arial"/>
              </a:rPr>
              <a:t>(ART) found on Section508.gov automates the Standards Applicability Checklist and may be used to generate customized solicitation language</a:t>
            </a:r>
          </a:p>
          <a:p>
            <a:pPr marL="342900" lvl="0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Use Government-wide Acquisition Contracts (GWACs) or other existing government Best-In-Class contract solutions which facilitate accessibility conformance reports or VPATs being provided to customer at time of quote like NASA’s Solutions for Enterprise Wide Procurement (SEWP)</a:t>
            </a:r>
          </a:p>
          <a:p>
            <a:pPr marL="342900" indent="-342900"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n-US" sz="2400" cap="none" dirty="0"/>
              <a:t>As products and software are updated/modified, re-test each new version and/or product against the terms and conditions originally established in the contract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C5B27-D4FD-4F06-A1DB-9796FAE3B4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67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0058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533400" y="1891357"/>
            <a:ext cx="10058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Arial"/>
              <a:buNone/>
              <a:defRPr sz="2400" b="1" i="1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880"/>
              </a:spcBef>
              <a:spcAft>
                <a:spcPts val="0"/>
              </a:spcAft>
              <a:buClr>
                <a:srgbClr val="00619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62D23D8-D62E-66E9-A439-0427F7F78A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51218" y="3106002"/>
            <a:ext cx="1453896" cy="913191"/>
          </a:xfrm>
          <a:prstGeom prst="rect">
            <a:avLst/>
          </a:prstGeom>
        </p:spPr>
      </p:pic>
      <p:pic>
        <p:nvPicPr>
          <p:cNvPr id="4" name="Google Shape;19;p4" descr="GSA Starmark logo">
            <a:extLst>
              <a:ext uri="{FF2B5EF4-FFF2-40B4-BE49-F238E27FC236}">
                <a16:creationId xmlns:a16="http://schemas.microsoft.com/office/drawing/2014/main" id="{64F8B349-38AC-E269-ED39-B13C38410A0A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7850133" y="3111500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oogle Shape;20;p4" descr="Seal of the CIO Council">
            <a:extLst>
              <a:ext uri="{FF2B5EF4-FFF2-40B4-BE49-F238E27FC236}">
                <a16:creationId xmlns:a16="http://schemas.microsoft.com/office/drawing/2014/main" id="{3877BD9F-10EE-E64A-D09A-22ECD0578224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10591800" y="3073563"/>
            <a:ext cx="979610" cy="9780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No Logos">
  <p:cSld name="Title Slide No Logo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00584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533400" y="1891357"/>
            <a:ext cx="100584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1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Google Shape;26;p7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3"/>
          </p:nvPr>
        </p:nvSpPr>
        <p:spPr>
          <a:xfrm>
            <a:off x="533400" y="6115359"/>
            <a:ext cx="110490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Arial"/>
              <a:buNone/>
              <a:defRPr sz="2400" b="1" i="1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Google Shape;28;p7"/>
          <p:cNvSpPr txBox="1">
            <a:spLocks noGrp="1"/>
          </p:cNvSpPr>
          <p:nvPr>
            <p:ph type="body" idx="4"/>
          </p:nvPr>
        </p:nvSpPr>
        <p:spPr>
          <a:xfrm>
            <a:off x="533400" y="4857736"/>
            <a:ext cx="11049000" cy="1242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spcBef>
                <a:spcPts val="880"/>
              </a:spcBef>
              <a:spcAft>
                <a:spcPts val="0"/>
              </a:spcAft>
              <a:buClr>
                <a:srgbClr val="006197"/>
              </a:buClr>
              <a:buSzPts val="4400"/>
              <a:buFont typeface="Arial"/>
              <a:buNone/>
              <a:defRPr sz="4400" b="1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112776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671" y="-62247"/>
            <a:ext cx="2391178" cy="119558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Columns">
  <p:cSld name="Title and 2 Content 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1" name="Google Shape;41;p8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48640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2"/>
          </p:nvPr>
        </p:nvSpPr>
        <p:spPr>
          <a:xfrm>
            <a:off x="6248400" y="1371600"/>
            <a:ext cx="5486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2 Content Columns + Headings">
  <p:cSld name="Title and 2 Content Columns + Heading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548640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3"/>
          </p:nvPr>
        </p:nvSpPr>
        <p:spPr>
          <a:xfrm>
            <a:off x="6250806" y="1371600"/>
            <a:ext cx="54864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body" idx="4"/>
          </p:nvPr>
        </p:nvSpPr>
        <p:spPr>
          <a:xfrm>
            <a:off x="6248400" y="2286000"/>
            <a:ext cx="54864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">
  <p:cSld name="Title and 3 Content Column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4937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body" idx="2"/>
          </p:nvPr>
        </p:nvSpPr>
        <p:spPr>
          <a:xfrm>
            <a:off x="435864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3"/>
          </p:nvPr>
        </p:nvSpPr>
        <p:spPr>
          <a:xfrm>
            <a:off x="8229600" y="1371600"/>
            <a:ext cx="347472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3 Content Columns + Headings">
  <p:cSld name="Title and 3 Content Columns + Headings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body" idx="2"/>
          </p:nvPr>
        </p:nvSpPr>
        <p:spPr>
          <a:xfrm>
            <a:off x="4572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11"/>
          <p:cNvSpPr txBox="1">
            <a:spLocks noGrp="1"/>
          </p:cNvSpPr>
          <p:nvPr>
            <p:ph type="body" idx="3"/>
          </p:nvPr>
        </p:nvSpPr>
        <p:spPr>
          <a:xfrm>
            <a:off x="4358640" y="1374808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11"/>
          <p:cNvSpPr txBox="1">
            <a:spLocks noGrp="1"/>
          </p:cNvSpPr>
          <p:nvPr>
            <p:ph type="body" idx="4"/>
          </p:nvPr>
        </p:nvSpPr>
        <p:spPr>
          <a:xfrm>
            <a:off x="435864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6197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5"/>
          </p:nvPr>
        </p:nvSpPr>
        <p:spPr>
          <a:xfrm>
            <a:off x="8229600" y="1371600"/>
            <a:ext cx="347472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None/>
              <a:defRPr sz="2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5000"/>
              </a:lnSpc>
              <a:spcBef>
                <a:spcPts val="45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rgbClr val="28376D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6"/>
          </p:nvPr>
        </p:nvSpPr>
        <p:spPr>
          <a:xfrm>
            <a:off x="8229600" y="2286000"/>
            <a:ext cx="347472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9370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28376D"/>
              </a:buClr>
              <a:buSzPts val="2600"/>
              <a:buFont typeface="Noto Sans Symbols"/>
              <a:buChar char="▪"/>
              <a:defRPr sz="26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65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6197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5000"/>
              </a:lnSpc>
              <a:spcBef>
                <a:spcPts val="72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5000"/>
              </a:lnSpc>
              <a:spcBef>
                <a:spcPts val="54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5000"/>
              </a:lnSpc>
              <a:spcBef>
                <a:spcPts val="540"/>
              </a:spcBef>
              <a:spcAft>
                <a:spcPts val="540"/>
              </a:spcAft>
              <a:buClr>
                <a:schemeClr val="l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11465983" y="6492240"/>
            <a:ext cx="268817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0" y="4572000"/>
            <a:ext cx="12192000" cy="213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Font typeface="Helvetica Neue"/>
              <a:buNone/>
            </a:pPr>
            <a:r>
              <a:rPr lang="en-US" sz="45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Master title style</a:t>
            </a:r>
            <a:endParaRPr sz="4500" b="1" i="0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2" name="Google Shape;12;p3"/>
          <p:cNvSpPr txBox="1"/>
          <p:nvPr/>
        </p:nvSpPr>
        <p:spPr>
          <a:xfrm>
            <a:off x="838200" y="1752600"/>
            <a:ext cx="10515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Arial"/>
              <a:buNone/>
            </a:pPr>
            <a:r>
              <a:rPr lang="en-US" sz="3000" b="1" i="1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Click to edit Subtitle</a:t>
            </a:r>
            <a:endParaRPr sz="3000" b="1" i="1" u="none" strike="noStrike" cap="none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457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88952" cy="10676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317405"/>
            <a:ext cx="1051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2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2" name="Google Shape;32;p5" descr="graphic line"/>
          <p:cNvCxnSpPr/>
          <p:nvPr/>
        </p:nvCxnSpPr>
        <p:spPr>
          <a:xfrm>
            <a:off x="460248" y="6400800"/>
            <a:ext cx="11274552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Google Shape;33;p5"/>
          <p:cNvSpPr/>
          <p:nvPr/>
        </p:nvSpPr>
        <p:spPr>
          <a:xfrm>
            <a:off x="457200" y="6492240"/>
            <a:ext cx="102870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rgbClr val="006197"/>
              </a:buClr>
              <a:buSzPts val="800"/>
              <a:buFont typeface="Arial"/>
              <a:buNone/>
            </a:pPr>
            <a:r>
              <a:rPr lang="en-US" sz="800" b="0" i="0" u="none" strike="noStrike" cap="none" dirty="0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rPr>
              <a:t>IAAF 2022  /  General Services Administration  /  National Institutes of Health  /  Federal CIO Council </a:t>
            </a:r>
            <a:endParaRPr sz="800" b="0" i="0" u="none" strike="noStrike" cap="none" dirty="0">
              <a:solidFill>
                <a:srgbClr val="006197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11201401" y="6492240"/>
            <a:ext cx="533400" cy="182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800" b="0" i="0" u="none" strike="noStrike" cap="none">
                <a:solidFill>
                  <a:srgbClr val="006197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tsy.Sirk@NAS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hyperlink" Target="mailto:Antonio.O.Haileselassie@NASA.gov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WCAG20/" TargetMode="External"/><Relationship Id="rId7" Type="http://schemas.openxmlformats.org/officeDocument/2006/relationships/hyperlink" Target="https://sewp.nasa.gov/documents/Section_508_Guide_111821.pdf" TargetMode="External"/><Relationship Id="rId2" Type="http://schemas.openxmlformats.org/officeDocument/2006/relationships/hyperlink" Target="https://www.access-board.gov/ict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ewp.nasa.gov/" TargetMode="External"/><Relationship Id="rId5" Type="http://schemas.openxmlformats.org/officeDocument/2006/relationships/hyperlink" Target="https://www.section508.gov/sell/how-to-create-acr-with-vpat/" TargetMode="External"/><Relationship Id="rId4" Type="http://schemas.openxmlformats.org/officeDocument/2006/relationships/hyperlink" Target="https://www.itic.org/dotAsset/353efda0-598d-4593-aa53-f4f1f0f61d82.do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ic.org/news-events/news-releases/iti-launches-online-vpat-training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ewp.nasa.gov/" TargetMode="External"/><Relationship Id="rId2" Type="http://schemas.openxmlformats.org/officeDocument/2006/relationships/hyperlink" Target="https://sewp.nasa.gov/documents/Section_508_Guide_111821.pdf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section508.gov/sell/how-to-create-acr-with-vpat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title"/>
          </p:nvPr>
        </p:nvSpPr>
        <p:spPr>
          <a:xfrm>
            <a:off x="533400" y="402449"/>
            <a:ext cx="110490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dirty="0"/>
              <a:t>Annual Interagency Accessibility Forum</a:t>
            </a:r>
            <a:endParaRPr dirty="0"/>
          </a:p>
        </p:txBody>
      </p:sp>
      <p:sp>
        <p:nvSpPr>
          <p:cNvPr id="2" name="Rectangle 1"/>
          <p:cNvSpPr/>
          <p:nvPr/>
        </p:nvSpPr>
        <p:spPr>
          <a:xfrm>
            <a:off x="490350" y="1511275"/>
            <a:ext cx="55675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i="1" dirty="0">
                <a:solidFill>
                  <a:schemeClr val="lt1"/>
                </a:solidFill>
              </a:rPr>
              <a:t>Unlocking the Power of Accessibility</a:t>
            </a:r>
          </a:p>
        </p:txBody>
      </p:sp>
      <p:sp>
        <p:nvSpPr>
          <p:cNvPr id="88" name="Google Shape;88;p1"/>
          <p:cNvSpPr txBox="1">
            <a:spLocks noGrp="1"/>
          </p:cNvSpPr>
          <p:nvPr>
            <p:ph type="body" idx="1"/>
          </p:nvPr>
        </p:nvSpPr>
        <p:spPr>
          <a:xfrm>
            <a:off x="470554" y="1972940"/>
            <a:ext cx="11174691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sz="3600" dirty="0"/>
              <a:t>Demystifying Section 508: Creating and Evaluating Accessibility Conformance Reports</a:t>
            </a:r>
            <a:endParaRPr sz="4000" dirty="0"/>
          </a:p>
        </p:txBody>
      </p:sp>
      <p:sp>
        <p:nvSpPr>
          <p:cNvPr id="89" name="Google Shape;89;p1"/>
          <p:cNvSpPr txBox="1">
            <a:spLocks noGrp="1"/>
          </p:cNvSpPr>
          <p:nvPr>
            <p:ph type="body" idx="2"/>
          </p:nvPr>
        </p:nvSpPr>
        <p:spPr>
          <a:xfrm>
            <a:off x="533400" y="3124200"/>
            <a:ext cx="5711825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rPr lang="en-US" sz="2800" dirty="0"/>
              <a:t>October 13, 2022</a:t>
            </a:r>
            <a:endParaRPr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0318" y="4850768"/>
            <a:ext cx="1104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Betsy Sirk</a:t>
            </a:r>
          </a:p>
          <a:p>
            <a:r>
              <a:rPr lang="en-US" sz="1200" dirty="0"/>
              <a:t>Chairperson, Federal CIO Council Accessibility Community of Practice Industry Outreach Program</a:t>
            </a:r>
          </a:p>
          <a:p>
            <a:r>
              <a:rPr lang="en-US" sz="1200" dirty="0"/>
              <a:t>NASA Goddard Space Flight Center Section 508 Program Manager</a:t>
            </a:r>
          </a:p>
          <a:p>
            <a:r>
              <a:rPr lang="en-US" sz="1200" dirty="0"/>
              <a:t>Email: </a:t>
            </a:r>
            <a:r>
              <a:rPr lang="en-US" sz="1200" dirty="0">
                <a:hlinkClick r:id="rId3"/>
              </a:rPr>
              <a:t>Betsy.Sirk@NASA.gov</a:t>
            </a:r>
            <a:endParaRPr lang="en-US" sz="1200" dirty="0"/>
          </a:p>
          <a:p>
            <a:endParaRPr lang="en-US" sz="1200" dirty="0"/>
          </a:p>
          <a:p>
            <a:r>
              <a:rPr lang="en-US" sz="1800" dirty="0"/>
              <a:t>Antonio Haileselassie</a:t>
            </a:r>
          </a:p>
          <a:p>
            <a:r>
              <a:rPr lang="en-US" sz="1200" dirty="0"/>
              <a:t>Federal CIO Council Accessibility Community of Practice Industry Outreach Program </a:t>
            </a:r>
          </a:p>
          <a:p>
            <a:r>
              <a:rPr lang="en-US" sz="1200" dirty="0"/>
              <a:t>NASA Information Technology Accessibility Specialist</a:t>
            </a:r>
          </a:p>
          <a:p>
            <a:r>
              <a:rPr lang="en-US" sz="1200" dirty="0"/>
              <a:t>Email: </a:t>
            </a:r>
            <a:r>
              <a:rPr lang="en-US" sz="1200" dirty="0">
                <a:hlinkClick r:id="rId4"/>
              </a:rPr>
              <a:t>Antonio.O.Haileselassie@NASA.gov</a:t>
            </a:r>
            <a:r>
              <a:rPr lang="en-US" sz="1200" dirty="0"/>
              <a:t> </a:t>
            </a:r>
          </a:p>
        </p:txBody>
      </p:sp>
      <p:pic>
        <p:nvPicPr>
          <p:cNvPr id="3" name="Picture 2" title="NASA Logo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5" r="24857"/>
          <a:stretch/>
        </p:blipFill>
        <p:spPr>
          <a:xfrm>
            <a:off x="10590663" y="5334000"/>
            <a:ext cx="1601337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Resources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Bef>
                <a:spcPts val="675"/>
              </a:spcBef>
            </a:pPr>
            <a:r>
              <a:rPr lang="en-US" sz="2400" dirty="0">
                <a:solidFill>
                  <a:schemeClr val="tx1"/>
                </a:solidFill>
              </a:rPr>
              <a:t>Section 508 Technical Standards: </a:t>
            </a:r>
            <a:r>
              <a:rPr lang="en-US" sz="2400" dirty="0">
                <a:solidFill>
                  <a:schemeClr val="tx1"/>
                </a:solidFill>
                <a:hlinkClick r:id="rId2"/>
              </a:rPr>
              <a:t>https://www.access-board.gov/ict/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pPr>
              <a:spcBef>
                <a:spcPts val="675"/>
              </a:spcBef>
              <a:buSzPts val="2800"/>
            </a:pPr>
            <a:r>
              <a:rPr lang="en-US" sz="2400" dirty="0">
                <a:solidFill>
                  <a:schemeClr val="tx1"/>
                </a:solidFill>
              </a:rPr>
              <a:t>Web Content Accessibility Guidelines: </a:t>
            </a:r>
            <a:r>
              <a:rPr lang="en-US" sz="2400" u="sng" dirty="0">
                <a:solidFill>
                  <a:schemeClr val="tx1"/>
                </a:solidFill>
                <a:hlinkClick r:id="rId3"/>
              </a:rPr>
              <a:t>https://www.w3.org/TR/WCAG20/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75"/>
              </a:spcBef>
            </a:pPr>
            <a:r>
              <a:rPr lang="en-US" sz="2400" dirty="0">
                <a:solidFill>
                  <a:schemeClr val="tx1"/>
                </a:solidFill>
              </a:rPr>
              <a:t>Accessibility Conformance Report (ACR) Template / VPAT: </a:t>
            </a:r>
            <a:r>
              <a:rPr lang="en-US" sz="2400" dirty="0">
                <a:solidFill>
                  <a:schemeClr val="tx1"/>
                </a:solidFill>
                <a:hlinkClick r:id="rId4"/>
              </a:rPr>
              <a:t>https</a:t>
            </a:r>
            <a:r>
              <a:rPr lang="en-US" sz="2400">
                <a:solidFill>
                  <a:schemeClr val="tx1"/>
                </a:solidFill>
                <a:hlinkClick r:id="rId4"/>
              </a:rPr>
              <a:t>://www.itic.org/dotAsset/353efda0-598d-4593-aa53-f4f1f0f61d82.doc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75"/>
              </a:spcBef>
            </a:pPr>
            <a:r>
              <a:rPr lang="en-US" sz="2400">
                <a:solidFill>
                  <a:schemeClr val="tx1"/>
                </a:solidFill>
              </a:rPr>
              <a:t>Section508.gov</a:t>
            </a:r>
            <a:r>
              <a:rPr lang="en-US" sz="2400" dirty="0">
                <a:solidFill>
                  <a:schemeClr val="tx1"/>
                </a:solidFill>
              </a:rPr>
              <a:t>: </a:t>
            </a:r>
            <a:r>
              <a:rPr lang="en-US" sz="2400" dirty="0">
                <a:hlinkClick r:id="rId5"/>
              </a:rPr>
              <a:t>https://www.section508.gov/sell/how-to-create-acr-with-vpat/</a:t>
            </a:r>
            <a:endParaRPr lang="en-US" sz="2400" dirty="0"/>
          </a:p>
          <a:p>
            <a:pPr>
              <a:spcBef>
                <a:spcPts val="675"/>
              </a:spcBef>
              <a:buSzPts val="2800"/>
            </a:pPr>
            <a:r>
              <a:rPr lang="en-US" sz="2400" dirty="0">
                <a:solidFill>
                  <a:schemeClr val="tx1"/>
                </a:solidFill>
              </a:rPr>
              <a:t>NASA Solutions for Enterprise-Wide Procurement: </a:t>
            </a:r>
            <a:r>
              <a:rPr lang="en-US" sz="2400" u="sng" dirty="0">
                <a:solidFill>
                  <a:schemeClr val="tx1"/>
                </a:solidFill>
                <a:hlinkClick r:id="rId6"/>
              </a:rPr>
              <a:t>https://www.sewp.nasa.gov/</a:t>
            </a:r>
            <a:r>
              <a:rPr lang="en-US" sz="2400" u="sng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75"/>
              </a:spcBef>
            </a:pPr>
            <a:r>
              <a:rPr lang="en-US" sz="2400" dirty="0">
                <a:solidFill>
                  <a:schemeClr val="tx1"/>
                </a:solidFill>
              </a:rPr>
              <a:t>Download Demystifying Section 508 Guide: </a:t>
            </a:r>
            <a:r>
              <a:rPr lang="en-US" sz="2400" dirty="0">
                <a:solidFill>
                  <a:schemeClr val="tx1"/>
                </a:solidFill>
                <a:hlinkClick r:id="rId7"/>
              </a:rPr>
              <a:t>https://sewp.nasa.gov/documents/Section_508_Guide_111821.pdf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675"/>
              </a:spcBef>
              <a:buSzPts val="2800"/>
            </a:pP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675"/>
              </a:spcBef>
              <a:buSzPts val="2800"/>
            </a:pPr>
            <a:endParaRPr lang="en-US" sz="2400" dirty="0"/>
          </a:p>
          <a:p>
            <a:pPr>
              <a:spcBef>
                <a:spcPts val="675"/>
              </a:spcBef>
              <a:buSzPts val="2800"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65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1B0FF-C863-4A3C-B4B1-2722F03729F6}"/>
              </a:ext>
            </a:extLst>
          </p:cNvPr>
          <p:cNvSpPr>
            <a:spLocks noGrp="1"/>
          </p:cNvSpPr>
          <p:nvPr>
            <p:ph type="title"/>
          </p:nvPr>
        </p:nvSpPr>
        <p:spPr>
          <a:noFill/>
        </p:spPr>
        <p:txBody>
          <a:bodyPr spcFirstLastPara="1" vert="horz" wrap="square" lIns="68580" tIns="34290" rIns="68580" bIns="34290" rtlCol="0" anchor="t" anchorCtr="0">
            <a:noAutofit/>
          </a:bodyPr>
          <a:lstStyle/>
          <a:p>
            <a:pPr algn="ctr"/>
            <a:r>
              <a:rPr lang="en-US" sz="3600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Section 508 Introduction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Why Section 508 Matters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Acquisition Overview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Accessibility Conformance Reports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Demystifying Section 508 Guide</a:t>
            </a:r>
          </a:p>
          <a:p>
            <a:pPr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Best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Resources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1CB957-EAD6-4859-AEF3-917AF6FEEA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 spcFirstLastPara="1" vert="horz" wrap="square" lIns="68580" tIns="34290" rIns="68580" bIns="34290" rtlCol="0" anchor="ctr" anchorCtr="0">
            <a:normAutofit fontScale="55000" lnSpcReduction="20000"/>
          </a:bodyPr>
          <a:lstStyle/>
          <a:p>
            <a:pPr defTabSz="685800">
              <a:spcAft>
                <a:spcPts val="450"/>
              </a:spcAft>
            </a:pPr>
            <a:fld id="{D23EE9D8-92CD-4694-BDB5-7F2BEF364392}" type="slidenum">
              <a:rPr lang="en-US" smtClean="0"/>
              <a:pPr defTabSz="685800">
                <a:spcAft>
                  <a:spcPts val="450"/>
                </a:spcAft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05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Section 508 Introduction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205224" y="920444"/>
            <a:ext cx="11825667" cy="5571796"/>
          </a:xfrm>
          <a:ln>
            <a:noFill/>
          </a:ln>
        </p:spPr>
        <p:txBody>
          <a:bodyPr>
            <a:noAutofit/>
          </a:bodyPr>
          <a:lstStyle/>
          <a:p>
            <a:pPr marL="342900" indent="-342900"/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508 of the Rehabilitation Act requires that Federal agencies make Information and Communication Technology (ICT) accessible to all its employees and members of the public regardless of disability</a:t>
            </a:r>
          </a:p>
          <a:p>
            <a:pPr marL="342900" indent="-342900"/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IT/ICT defined as any equipment, interconnected system, or subsystem of equipment used in the automatic acquisition, storage, analysis, evaluation, manipulation, management, movement, </a:t>
            </a:r>
            <a:r>
              <a:rPr lang="en-US" sz="2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control</a:t>
            </a:r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display, switching, interchange, transmission, or reception of data or information</a:t>
            </a:r>
          </a:p>
          <a:p>
            <a:pPr marL="342900" indent="-342900"/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Applies to technology that is "procured, developed, maintained, or used" by the Federal Government</a:t>
            </a:r>
          </a:p>
          <a:p>
            <a:pPr marL="342900" indent="-342900"/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Examples of ICT include but not limited to: computers, hardware, software/applications, peripheral equipment, scientific/specialized equipment, office equipment, multi-function devices, telecommunications equipment, websites, videos, electronic documents, official agency communications</a:t>
            </a:r>
          </a:p>
          <a:p>
            <a:pPr marL="342900" indent="-342900"/>
            <a:r>
              <a:rPr lang="en-US" sz="2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Original Section 508 technical standards implemented 2001; Revised Section 508 standards published 2017 </a:t>
            </a:r>
          </a:p>
          <a:p>
            <a:pPr marL="342900" indent="-342900"/>
            <a:endParaRPr lang="en-US" sz="2200" dirty="0"/>
          </a:p>
          <a:p>
            <a:pPr marL="342900" indent="-342900"/>
            <a:endParaRPr lang="en-US" sz="2200" dirty="0"/>
          </a:p>
          <a:p>
            <a:pPr marL="342900" indent="-342900"/>
            <a:endParaRPr lang="en-US" sz="2200" dirty="0"/>
          </a:p>
          <a:p>
            <a:pPr marL="342900" indent="-342900"/>
            <a:endParaRPr lang="en-US" sz="2200" dirty="0"/>
          </a:p>
          <a:p>
            <a:endParaRPr lang="en-US" sz="2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46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50256"/>
            <a:ext cx="10515600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Why Section 508 Matters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idx="1"/>
          </p:nvPr>
        </p:nvSpPr>
        <p:spPr>
          <a:xfrm>
            <a:off x="457200" y="1130968"/>
            <a:ext cx="11277600" cy="493776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Gartner’s Top Strategic Predictions for 2020 and beyond include: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By 2023, the number of people with disabilities employed </a:t>
            </a:r>
            <a:r>
              <a:rPr lang="en-US" sz="2000" b="1" dirty="0">
                <a:solidFill>
                  <a:schemeClr val="tx1"/>
                </a:solidFill>
              </a:rPr>
              <a:t>will triple </a:t>
            </a:r>
            <a:r>
              <a:rPr lang="en-US" sz="2000" dirty="0">
                <a:solidFill>
                  <a:schemeClr val="tx1"/>
                </a:solidFill>
              </a:rPr>
              <a:t>due to Artificial Intelligence and emerging technologies reducing barriers to access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 US, only 30% of labor force with disabilities is employed – huge untapped talent pool</a:t>
            </a:r>
          </a:p>
          <a:p>
            <a:r>
              <a:rPr lang="en-US" sz="2400" dirty="0">
                <a:solidFill>
                  <a:schemeClr val="tx1"/>
                </a:solidFill>
              </a:rPr>
              <a:t>Organizations that actively employ people with disabilities enjoy higher retention rates, increased productivity, and higher profitability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Inaccessible technology hurts employees and organizations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Accessibility is a “win-win” situation for Industry and Government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Opens the door for the Federal government to purchase ICT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Allows Industry to reach a broader customer base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Improved customer experience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9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216"/>
            <a:ext cx="10515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Acquisition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48046" y="1054582"/>
            <a:ext cx="11586754" cy="5437658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2400" dirty="0">
                <a:solidFill>
                  <a:prstClr val="black"/>
                </a:solidFill>
              </a:rPr>
              <a:t>Federal acquisition processes for procuring ICT solutions provide </a:t>
            </a:r>
            <a:r>
              <a:rPr lang="en-US" sz="2400" b="1" dirty="0">
                <a:solidFill>
                  <a:prstClr val="black"/>
                </a:solidFill>
              </a:rPr>
              <a:t>key opportunities </a:t>
            </a:r>
            <a:r>
              <a:rPr lang="en-US" sz="2400" dirty="0">
                <a:solidFill>
                  <a:prstClr val="black"/>
                </a:solidFill>
              </a:rPr>
              <a:t>to ensure accessible technology is acquired</a:t>
            </a:r>
          </a:p>
          <a:p>
            <a:r>
              <a:rPr lang="en-US" sz="2400" dirty="0">
                <a:solidFill>
                  <a:schemeClr val="tx1"/>
                </a:solidFill>
              </a:rPr>
              <a:t>Including accessibility requirements in acquisitions depends on:</a:t>
            </a:r>
            <a:endParaRPr lang="en-US" sz="2400" dirty="0">
              <a:solidFill>
                <a:schemeClr val="tx1"/>
              </a:solidFill>
              <a:sym typeface="Calibri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  <a:sym typeface="Calibri"/>
              </a:rPr>
              <a:t>What is being procured: COTS products, custom development, IT support services, etc.</a:t>
            </a:r>
            <a:endParaRPr lang="en-US" sz="20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How it’s being procured: Full and Open Competition, Requests for Proposals, Requests for Quotes, Government-wide Acquisition Contracts (GWAC), purchase cards, etc.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b="1" dirty="0">
                <a:solidFill>
                  <a:schemeClr val="tx1"/>
                </a:solidFill>
              </a:rPr>
              <a:t>new contracts/solicitations </a:t>
            </a:r>
            <a:r>
              <a:rPr lang="en-US" sz="2400" dirty="0">
                <a:solidFill>
                  <a:schemeClr val="tx1"/>
                </a:solidFill>
              </a:rPr>
              <a:t>which include ICT for products or services for which there is a Statement of Work or Performance Work Statement: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Ensure appropriate ICT accessibility requirements are included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Inform Industry that Government will evaluate proposals for Section 508 conformance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For </a:t>
            </a:r>
            <a:r>
              <a:rPr lang="en-US" sz="2400" b="1" dirty="0">
                <a:solidFill>
                  <a:schemeClr val="tx1"/>
                </a:solidFill>
              </a:rPr>
              <a:t>acquisition of COTS </a:t>
            </a:r>
            <a:r>
              <a:rPr lang="en-US" sz="2400" dirty="0">
                <a:solidFill>
                  <a:schemeClr val="tx1"/>
                </a:solidFill>
              </a:rPr>
              <a:t>or other known ICT commodities: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Request an Accessibility Conformance Report (ACR) from Industry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Evaluate ACR for completeness and product accessibility </a:t>
            </a:r>
          </a:p>
          <a:p>
            <a:pPr lvl="1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8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22447"/>
            <a:ext cx="10515600" cy="4572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Accessibility Conformance Reports Overview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88383" y="1185625"/>
            <a:ext cx="11277600" cy="6352673"/>
          </a:xfrm>
          <a:ln>
            <a:noFill/>
          </a:ln>
        </p:spPr>
        <p:txBody>
          <a:bodyPr>
            <a:noAutofit/>
          </a:bodyPr>
          <a:lstStyle/>
          <a:p>
            <a:pPr fontAlgn="base"/>
            <a:r>
              <a:rPr lang="en-US" sz="2600" dirty="0">
                <a:solidFill>
                  <a:prstClr val="black"/>
                </a:solidFill>
              </a:rPr>
              <a:t>Government requires ACR to be provided by Industry </a:t>
            </a:r>
          </a:p>
          <a:p>
            <a:pPr fontAlgn="base"/>
            <a:r>
              <a:rPr lang="en-US" sz="2600" dirty="0">
                <a:solidFill>
                  <a:schemeClr val="tx1"/>
                </a:solidFill>
              </a:rPr>
              <a:t>Obtaining Accessibility Conformance Reports (ACR) from Industry is critical to ensure the most accessible ICT is being purchased</a:t>
            </a:r>
          </a:p>
          <a:p>
            <a:pPr fontAlgn="base">
              <a:spcAft>
                <a:spcPts val="600"/>
              </a:spcAft>
            </a:pPr>
            <a:r>
              <a:rPr lang="en-US" sz="2600" dirty="0">
                <a:solidFill>
                  <a:prstClr val="black"/>
                </a:solidFill>
              </a:rPr>
              <a:t>Industry uses Voluntary Product Accessibility </a:t>
            </a:r>
            <a:r>
              <a:rPr lang="en-US" sz="2600" dirty="0">
                <a:solidFill>
                  <a:schemeClr val="tx1"/>
                </a:solidFill>
              </a:rPr>
              <a:t>Template (VPAT) </a:t>
            </a:r>
            <a:r>
              <a:rPr lang="en-US" sz="2600" dirty="0">
                <a:solidFill>
                  <a:prstClr val="black"/>
                </a:solidFill>
              </a:rPr>
              <a:t>developed by IT Industry Council to create ACR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VPAT 2.4 latest version (any Version 2.x acceptable)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Use Revised Section 508 or International Editions when selling to US Federal Government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VPAT provides instructions and links to technical standards (Section 508 and WCAG 2.0)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Training available from ITIC: </a:t>
            </a:r>
            <a:r>
              <a:rPr lang="en-US" sz="2000" dirty="0">
                <a:hlinkClick r:id="rId2"/>
              </a:rPr>
              <a:t>https://www.itic.org/news-events/news-releases/iti-launches-online-vpat-training</a:t>
            </a:r>
            <a:endParaRPr lang="en-US" sz="2000" dirty="0"/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NASA’s Demystifying Section 508 Guide helps Industry create an ACR</a:t>
            </a:r>
          </a:p>
          <a:p>
            <a:pPr marL="457200" lvl="1" fontAlgn="base"/>
            <a:endParaRPr lang="en-US" sz="1800" dirty="0"/>
          </a:p>
          <a:p>
            <a:pPr fontAlgn="base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187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099" y="208222"/>
            <a:ext cx="10515600" cy="544744"/>
          </a:xfrm>
        </p:spPr>
        <p:txBody>
          <a:bodyPr/>
          <a:lstStyle/>
          <a:p>
            <a:pPr algn="ctr"/>
            <a:r>
              <a:rPr lang="en-US" sz="3600" dirty="0"/>
              <a:t>Accessibility Conformance Reports Evaluation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201979"/>
            <a:ext cx="5486400" cy="4937760"/>
          </a:xfrm>
        </p:spPr>
        <p:txBody>
          <a:bodyPr/>
          <a:lstStyle/>
          <a:p>
            <a:pPr marL="457200" lvl="1" indent="0" fontAlgn="base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Acceptable ACR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Indicates that the product “Supports”, “Partially Supports”, or “Does Not Support” each relevant Section 508 Technical Standard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Complete and valid</a:t>
            </a: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Information provided on product name, version, description, evaluation methods used, contact info, date, etc.</a:t>
            </a: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Remarks/explanations provided for standards that are partially supported or not supported</a:t>
            </a: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chemeClr val="tx1"/>
                </a:solidFill>
              </a:rPr>
              <a:t>Current Section 508 Technical Standards (from 2017) are addressed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486400" y="1215238"/>
            <a:ext cx="5486400" cy="4953000"/>
          </a:xfrm>
        </p:spPr>
        <p:txBody>
          <a:bodyPr/>
          <a:lstStyle/>
          <a:p>
            <a:pPr marL="457200" lvl="1" indent="0" fontAlgn="base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Unacceptable ACR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Incomplete (missing information)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Addresses obsolete standards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Addresses applicable standards only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Appears invalid (e.g. “Supports” for all standards even where not applicable, “Does Not Support” for all standards with no remarks, etc.)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Industry claiming an Exception or stating 508 doesn’t apply to its product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Industry statement they have not tested their product for accessibility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34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735" y="272956"/>
            <a:ext cx="10515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Demystifying Section 508 Guide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idx="1"/>
          </p:nvPr>
        </p:nvSpPr>
        <p:spPr>
          <a:xfrm>
            <a:off x="457200" y="1166884"/>
            <a:ext cx="11277600" cy="493776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sz="2600" dirty="0">
                <a:solidFill>
                  <a:schemeClr val="tx1"/>
                </a:solidFill>
              </a:rPr>
              <a:t>Developed to assist Industry and Government with understanding Section 508 and the development of Accessibility Conformance Reports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Incorporates feedback from Industry (multiple companies and the IT Industry Council)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Provides a navigation feature to skip to topic of interest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Contains important definitions of Information Communication Technology and other applicable terms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Provides detailed guidance on how to understand and address the Section 508 technical standards 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Shares Frequently Asked Questions </a:t>
            </a:r>
          </a:p>
          <a:p>
            <a:pPr>
              <a:spcAft>
                <a:spcPts val="600"/>
              </a:spcAft>
            </a:pPr>
            <a:r>
              <a:rPr lang="en-US" sz="2600" dirty="0">
                <a:solidFill>
                  <a:schemeClr val="tx1"/>
                </a:solidFill>
              </a:rPr>
              <a:t>Where to find it: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Download the Guide: </a:t>
            </a:r>
            <a:r>
              <a:rPr lang="en-US" sz="2200" dirty="0">
                <a:solidFill>
                  <a:schemeClr val="tx1"/>
                </a:solidFill>
                <a:hlinkClick r:id="rId2"/>
              </a:rPr>
              <a:t>https://sewp.nasa.gov/documents/Section_508_Guide_111821.pdf  </a:t>
            </a:r>
            <a:endParaRPr lang="en-US" sz="2200" dirty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Guide available at </a:t>
            </a:r>
            <a:r>
              <a:rPr lang="en-US" sz="2200" dirty="0">
                <a:solidFill>
                  <a:schemeClr val="tx1"/>
                </a:solidFill>
                <a:hlinkClick r:id="rId3"/>
              </a:rPr>
              <a:t>https://sewp.nasa.gov/</a:t>
            </a:r>
            <a:r>
              <a:rPr lang="en-US" sz="2200" dirty="0">
                <a:solidFill>
                  <a:schemeClr val="tx1"/>
                </a:solidFill>
              </a:rPr>
              <a:t> under “Resources”</a:t>
            </a:r>
          </a:p>
          <a:p>
            <a:pPr lvl="1">
              <a:spcBef>
                <a:spcPts val="0"/>
              </a:spcBef>
            </a:pPr>
            <a:r>
              <a:rPr lang="en-US" sz="2200" dirty="0">
                <a:solidFill>
                  <a:schemeClr val="tx1"/>
                </a:solidFill>
              </a:rPr>
              <a:t>Also available at: </a:t>
            </a:r>
            <a:r>
              <a:rPr lang="en-US" sz="2200" dirty="0">
                <a:solidFill>
                  <a:schemeClr val="tx1"/>
                </a:solidFill>
                <a:hlinkClick r:id="rId4"/>
              </a:rPr>
              <a:t>https://www.section508.gov/sell/how-to-create-acr-with-vpat/</a:t>
            </a:r>
            <a:endParaRPr lang="en-US" sz="2200" dirty="0">
              <a:solidFill>
                <a:schemeClr val="tx1"/>
              </a:solidFill>
            </a:endParaRPr>
          </a:p>
          <a:p>
            <a:pPr lvl="1"/>
            <a:endParaRPr lang="en-US" sz="22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B1BF6D4-5649-4EA8-B2CB-E02BF91A433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67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57200" y="1162594"/>
            <a:ext cx="11539182" cy="4937760"/>
          </a:xfrm>
        </p:spPr>
        <p:txBody>
          <a:bodyPr>
            <a:normAutofit/>
          </a:bodyPr>
          <a:lstStyle/>
          <a:p>
            <a:pPr>
              <a:buClr>
                <a:schemeClr val="dk1"/>
              </a:buClr>
            </a:pPr>
            <a:r>
              <a:rPr lang="en-US" sz="2600" dirty="0">
                <a:solidFill>
                  <a:schemeClr val="tx1"/>
                </a:solidFill>
              </a:rPr>
              <a:t>Identifying accessibility requirements early in the acquisition lifecycle prevents costly rework </a:t>
            </a:r>
          </a:p>
          <a:p>
            <a:pPr>
              <a:lnSpc>
                <a:spcPct val="100000"/>
              </a:lnSpc>
              <a:buClr>
                <a:schemeClr val="dk1"/>
              </a:buClr>
            </a:pPr>
            <a:r>
              <a:rPr lang="en-US" sz="2600" dirty="0">
                <a:solidFill>
                  <a:schemeClr val="tx1"/>
                </a:solidFill>
              </a:rPr>
              <a:t>Collaboration among Office of Chief Information Officer/Section 508 Program Managers, acquisition experts, customers, and Industry promotes accessible ICT</a:t>
            </a:r>
          </a:p>
          <a:p>
            <a:pPr>
              <a:lnSpc>
                <a:spcPct val="100000"/>
              </a:lnSpc>
              <a:spcAft>
                <a:spcPts val="600"/>
              </a:spcAft>
              <a:buClr>
                <a:schemeClr val="dk1"/>
              </a:buClr>
            </a:pPr>
            <a:r>
              <a:rPr lang="en-US" sz="2600" dirty="0">
                <a:solidFill>
                  <a:schemeClr val="tx1"/>
                </a:solidFill>
              </a:rPr>
              <a:t>Obtain Accessibility Conformance Reports (ACR) from Industry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tx1"/>
                </a:solidFill>
              </a:rPr>
              <a:t>Inform Industry that government requires ACRs and evaluates for Section 508 conformance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tx1"/>
                </a:solidFill>
              </a:rPr>
              <a:t>Review ACRs to promote acquisition of the most accessible ICT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</a:pPr>
            <a:r>
              <a:rPr lang="en-US" sz="2000" dirty="0">
                <a:solidFill>
                  <a:schemeClr val="tx1"/>
                </a:solidFill>
              </a:rPr>
              <a:t>Use and share NASA’s Demystifying Section 508 Guide</a:t>
            </a:r>
          </a:p>
          <a:p>
            <a:pPr>
              <a:buClr>
                <a:schemeClr val="dk1"/>
              </a:buClr>
            </a:pPr>
            <a:r>
              <a:rPr lang="en-US" sz="2600" dirty="0">
                <a:solidFill>
                  <a:schemeClr val="tx1"/>
                </a:solidFill>
              </a:rPr>
              <a:t>Use acquisition vehicles (e.g. NASA SEWP) that facilitate obtaining ACRs at time of quote</a:t>
            </a:r>
          </a:p>
          <a:p>
            <a:pPr>
              <a:buClr>
                <a:schemeClr val="dk1"/>
              </a:buClr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23EE9D8-92CD-4694-BDB5-7F2BEF36439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71608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Cover Slide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D8EF9E1E-396C-804D-AF33-947A141BB963}"/>
    </a:ext>
  </a:extLst>
</a:theme>
</file>

<file path=ppt/theme/theme2.xml><?xml version="1.0" encoding="utf-8"?>
<a:theme xmlns:a="http://schemas.openxmlformats.org/drawingml/2006/main" name="Content Layout">
  <a:themeElements>
    <a:clrScheme name="Custom 3">
      <a:dk1>
        <a:srgbClr val="000000"/>
      </a:dk1>
      <a:lt1>
        <a:srgbClr val="FFFFFF"/>
      </a:lt1>
      <a:dk2>
        <a:srgbClr val="0023A0"/>
      </a:dk2>
      <a:lt2>
        <a:srgbClr val="B2B2B2"/>
      </a:lt2>
      <a:accent1>
        <a:srgbClr val="667BC6"/>
      </a:accent1>
      <a:accent2>
        <a:srgbClr val="B2BDE3"/>
      </a:accent2>
      <a:accent3>
        <a:srgbClr val="FFFFFF"/>
      </a:accent3>
      <a:accent4>
        <a:srgbClr val="000000"/>
      </a:accent4>
      <a:accent5>
        <a:srgbClr val="B8BFDF"/>
      </a:accent5>
      <a:accent6>
        <a:srgbClr val="A1ABCE"/>
      </a:accent6>
      <a:hlink>
        <a:srgbClr val="0432FF"/>
      </a:hlink>
      <a:folHlink>
        <a:srgbClr val="0432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AAF 2022 Presentation Template" id="{C8AFD6A6-9496-1F43-AA29-213F0FB301D6}" vid="{73015A22-F818-EE49-AAE1-7674B948D8A0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D1E2BB92CBC144967077C2021A537D" ma:contentTypeVersion="10" ma:contentTypeDescription="Create a new document." ma:contentTypeScope="" ma:versionID="28aec864d55bf9927c0b551227fe69b7">
  <xsd:schema xmlns:xsd="http://www.w3.org/2001/XMLSchema" xmlns:xs="http://www.w3.org/2001/XMLSchema" xmlns:p="http://schemas.microsoft.com/office/2006/metadata/properties" xmlns:ns3="c852713b-0caa-4ac0-ba75-048f00e27b76" xmlns:ns4="a3f7648c-ef34-4383-9913-3e4132c38d7f" targetNamespace="http://schemas.microsoft.com/office/2006/metadata/properties" ma:root="true" ma:fieldsID="a1848b36532d6fc561432a1573e5ff84" ns3:_="" ns4:_="">
    <xsd:import namespace="c852713b-0caa-4ac0-ba75-048f00e27b76"/>
    <xsd:import namespace="a3f7648c-ef34-4383-9913-3e4132c38d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52713b-0caa-4ac0-ba75-048f00e27b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f7648c-ef34-4383-9913-3e4132c38d7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E357895-5870-4737-9888-F986C5668A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52713b-0caa-4ac0-ba75-048f00e27b76"/>
    <ds:schemaRef ds:uri="a3f7648c-ef34-4383-9913-3e4132c38d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9597D3C-9696-4EC4-BE37-70D5E2EC1C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4DD94D-FE04-4CDC-88B9-84E7A437CFFF}">
  <ds:schemaRefs>
    <ds:schemaRef ds:uri="c852713b-0caa-4ac0-ba75-048f00e27b76"/>
    <ds:schemaRef ds:uri="http://schemas.microsoft.com/office/2006/metadata/properties"/>
    <ds:schemaRef ds:uri="http://schemas.microsoft.com/office/infopath/2007/PartnerControls"/>
    <ds:schemaRef ds:uri="a3f7648c-ef34-4383-9913-3e4132c38d7f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Master Cover Slide</Template>
  <TotalTime>10344</TotalTime>
  <Words>1231</Words>
  <Application>Microsoft Macintosh PowerPoint</Application>
  <PresentationFormat>Widescreen</PresentationFormat>
  <Paragraphs>118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Helvetica Neue</vt:lpstr>
      <vt:lpstr>Noto Sans Symbols</vt:lpstr>
      <vt:lpstr>Master Cover Slide</vt:lpstr>
      <vt:lpstr>Content Layout</vt:lpstr>
      <vt:lpstr>Annual Interagency Accessibility Forum</vt:lpstr>
      <vt:lpstr>Agenda</vt:lpstr>
      <vt:lpstr>Section 508 Introduction</vt:lpstr>
      <vt:lpstr>Why Section 508 Matters</vt:lpstr>
      <vt:lpstr>Acquisition Overview </vt:lpstr>
      <vt:lpstr>Accessibility Conformance Reports Overview </vt:lpstr>
      <vt:lpstr>Accessibility Conformance Reports Evaluation</vt:lpstr>
      <vt:lpstr>Demystifying Section 508 Guide</vt:lpstr>
      <vt:lpstr>Best Practices</vt:lpstr>
      <vt:lpstr>Resources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Demystifying Section 508: Creating and Evaluating Accessibility Conformance Reports</dc:title>
  <dc:subject/>
  <dc:creator/>
  <cp:keywords/>
  <dc:description/>
  <cp:lastModifiedBy>Michael Horton</cp:lastModifiedBy>
  <cp:revision>28</cp:revision>
  <dcterms:created xsi:type="dcterms:W3CDTF">2022-08-30T12:32:18Z</dcterms:created>
  <dcterms:modified xsi:type="dcterms:W3CDTF">2022-10-06T19:59:03Z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0x0101002BD1E2BB92CBC144967077C2021A537D</vt:lpwstr>
  </property>
</Properties>
</file>